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2" r:id="rId3"/>
    <p:sldId id="273" r:id="rId4"/>
    <p:sldId id="274" r:id="rId5"/>
    <p:sldId id="275" r:id="rId6"/>
    <p:sldId id="276" r:id="rId7"/>
    <p:sldId id="277" r:id="rId8"/>
    <p:sldId id="278" r:id="rId9"/>
    <p:sldId id="279" r:id="rId10"/>
    <p:sldId id="260" r:id="rId11"/>
    <p:sldId id="261" r:id="rId12"/>
    <p:sldId id="262" r:id="rId13"/>
    <p:sldId id="263" r:id="rId14"/>
    <p:sldId id="264" r:id="rId15"/>
    <p:sldId id="265" r:id="rId16"/>
    <p:sldId id="266" r:id="rId17"/>
    <p:sldId id="269" r:id="rId18"/>
    <p:sldId id="270" r:id="rId19"/>
    <p:sldId id="271" r:id="rId20"/>
    <p:sldId id="267" r:id="rId21"/>
    <p:sldId id="268"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Raleway"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TT Rounds Condensed" panose="020B0604020202020204" charset="0"/>
      <p:regular r:id="rId35"/>
    </p:embeddedFont>
    <p:embeddedFont>
      <p:font typeface="TT Rounds Condensed Bold" panose="020B0604020202020204" charset="0"/>
      <p:regular r:id="rId36"/>
    </p:embeddedFont>
    <p:embeddedFont>
      <p:font typeface="TT Rounds Condensed Italic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3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992238" y="4005709"/>
            <a:ext cx="11528077" cy="914549"/>
          </a:xfrm>
          <a:prstGeom prst="rect">
            <a:avLst/>
          </a:prstGeom>
        </p:spPr>
        <p:txBody>
          <a:bodyPr lIns="0" tIns="0" rIns="0" bIns="0" rtlCol="0" anchor="t">
            <a:spAutoFit/>
          </a:bodyPr>
          <a:lstStyle/>
          <a:p>
            <a:pPr algn="l">
              <a:lnSpc>
                <a:spcPts val="6937"/>
              </a:lnSpc>
            </a:pPr>
            <a:r>
              <a:rPr lang="en-US" sz="5562">
                <a:solidFill>
                  <a:srgbClr val="1B1B27"/>
                </a:solidFill>
                <a:latin typeface="Raleway"/>
                <a:ea typeface="Raleway"/>
                <a:cs typeface="Raleway"/>
                <a:sym typeface="Raleway"/>
              </a:rPr>
              <a:t>Java Virtual Threads: A Deeper Dive</a:t>
            </a:r>
          </a:p>
        </p:txBody>
      </p:sp>
      <p:sp>
        <p:nvSpPr>
          <p:cNvPr id="7" name="TextBox 7"/>
          <p:cNvSpPr txBox="1"/>
          <p:nvPr/>
        </p:nvSpPr>
        <p:spPr>
          <a:xfrm>
            <a:off x="1028700" y="5772513"/>
            <a:ext cx="16303526" cy="1002506"/>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Java virtual threads, introduced in JDK 19, are a game-changer for Java developers. This presentation will explore virtual threads and their potential benefits for application performance and memory efficiency.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86868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2630805" y="754126"/>
            <a:ext cx="14704962" cy="834267"/>
          </a:xfrm>
          <a:prstGeom prst="rect">
            <a:avLst/>
          </a:prstGeom>
        </p:spPr>
        <p:txBody>
          <a:bodyPr wrap="square" lIns="0" tIns="0" rIns="0" bIns="0" rtlCol="0" anchor="t">
            <a:spAutoFit/>
          </a:bodyPr>
          <a:lstStyle/>
          <a:p>
            <a:pPr algn="l">
              <a:lnSpc>
                <a:spcPts val="6937"/>
              </a:lnSpc>
            </a:pPr>
            <a:r>
              <a:rPr lang="en-US" sz="5562" dirty="0">
                <a:solidFill>
                  <a:srgbClr val="1B1B27"/>
                </a:solidFill>
                <a:latin typeface="Raleway"/>
                <a:ea typeface="Raleway"/>
                <a:cs typeface="Raleway"/>
                <a:sym typeface="Raleway"/>
              </a:rPr>
              <a:t>Virtual threads to the rescue</a:t>
            </a:r>
          </a:p>
        </p:txBody>
      </p:sp>
      <p:sp>
        <p:nvSpPr>
          <p:cNvPr id="8" name="TextBox 8"/>
          <p:cNvSpPr txBox="1"/>
          <p:nvPr/>
        </p:nvSpPr>
        <p:spPr>
          <a:xfrm>
            <a:off x="9529881" y="2041308"/>
            <a:ext cx="7805886" cy="884858"/>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Virtual threads are lightweight, user-mode threads introduced in Java 19 under Project Loom.</a:t>
            </a:r>
          </a:p>
        </p:txBody>
      </p:sp>
      <p:sp>
        <p:nvSpPr>
          <p:cNvPr id="9" name="TextBox 9"/>
          <p:cNvSpPr txBox="1"/>
          <p:nvPr/>
        </p:nvSpPr>
        <p:spPr>
          <a:xfrm>
            <a:off x="9499401" y="3345140"/>
            <a:ext cx="7805886" cy="884858"/>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Virtual Threads are managed by the Java runtime, decoupled from the OS.</a:t>
            </a:r>
          </a:p>
        </p:txBody>
      </p:sp>
      <p:sp>
        <p:nvSpPr>
          <p:cNvPr id="10" name="TextBox 10"/>
          <p:cNvSpPr txBox="1"/>
          <p:nvPr/>
        </p:nvSpPr>
        <p:spPr>
          <a:xfrm>
            <a:off x="9489876" y="4698676"/>
            <a:ext cx="7805886" cy="1346522"/>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Goal of virtual threads is to simplify concurrent programming by allowing many threads without the overhead of platform threads.</a:t>
            </a:r>
          </a:p>
        </p:txBody>
      </p:sp>
      <p:sp>
        <p:nvSpPr>
          <p:cNvPr id="11" name="TextBox 11"/>
          <p:cNvSpPr txBox="1"/>
          <p:nvPr/>
        </p:nvSpPr>
        <p:spPr>
          <a:xfrm>
            <a:off x="9489876" y="6513876"/>
            <a:ext cx="7805886" cy="884858"/>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Greatly reduces resource contention, making high-scale concurrency possible.</a:t>
            </a:r>
          </a:p>
        </p:txBody>
      </p:sp>
      <p:pic>
        <p:nvPicPr>
          <p:cNvPr id="13" name="Picture 12">
            <a:extLst>
              <a:ext uri="{FF2B5EF4-FFF2-40B4-BE49-F238E27FC236}">
                <a16:creationId xmlns:a16="http://schemas.microsoft.com/office/drawing/2014/main" id="{1FEBB458-77DD-4D99-B16E-DDA89911320D}"/>
              </a:ext>
            </a:extLst>
          </p:cNvPr>
          <p:cNvPicPr>
            <a:picLocks noChangeAspect="1"/>
          </p:cNvPicPr>
          <p:nvPr/>
        </p:nvPicPr>
        <p:blipFill>
          <a:blip r:embed="rId2"/>
          <a:stretch>
            <a:fillRect/>
          </a:stretch>
        </p:blipFill>
        <p:spPr>
          <a:xfrm>
            <a:off x="992238" y="1588394"/>
            <a:ext cx="8380362" cy="751750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1905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Freeform 6" descr="preencoded.png"/>
          <p:cNvSpPr/>
          <p:nvPr/>
        </p:nvSpPr>
        <p:spPr>
          <a:xfrm>
            <a:off x="0" y="0"/>
            <a:ext cx="9144000" cy="10291167"/>
          </a:xfrm>
          <a:custGeom>
            <a:avLst/>
            <a:gdLst/>
            <a:ahLst/>
            <a:cxnLst/>
            <a:rect l="l" t="t" r="r" b="b"/>
            <a:pathLst>
              <a:path w="9144000" h="10291167">
                <a:moveTo>
                  <a:pt x="0" y="0"/>
                </a:moveTo>
                <a:lnTo>
                  <a:pt x="9144000" y="0"/>
                </a:lnTo>
                <a:lnTo>
                  <a:pt x="9144000" y="10291167"/>
                </a:lnTo>
                <a:lnTo>
                  <a:pt x="0" y="10291167"/>
                </a:lnTo>
                <a:lnTo>
                  <a:pt x="0" y="0"/>
                </a:lnTo>
                <a:close/>
              </a:path>
            </a:pathLst>
          </a:custGeom>
          <a:blipFill>
            <a:blip r:embed="rId2"/>
            <a:stretch>
              <a:fillRect l="-20" r="-20"/>
            </a:stretch>
          </a:blipFill>
        </p:spPr>
      </p:sp>
      <p:sp>
        <p:nvSpPr>
          <p:cNvPr id="7" name="TextBox 7"/>
          <p:cNvSpPr txBox="1"/>
          <p:nvPr/>
        </p:nvSpPr>
        <p:spPr>
          <a:xfrm>
            <a:off x="10094119" y="708422"/>
            <a:ext cx="7243762" cy="1734741"/>
          </a:xfrm>
          <a:prstGeom prst="rect">
            <a:avLst/>
          </a:prstGeom>
        </p:spPr>
        <p:txBody>
          <a:bodyPr lIns="0" tIns="0" rIns="0" bIns="0" rtlCol="0" anchor="t">
            <a:spAutoFit/>
          </a:bodyPr>
          <a:lstStyle/>
          <a:p>
            <a:pPr algn="l">
              <a:lnSpc>
                <a:spcPts val="6625"/>
              </a:lnSpc>
            </a:pPr>
            <a:r>
              <a:rPr lang="en-US" sz="5312">
                <a:solidFill>
                  <a:srgbClr val="1B1B27"/>
                </a:solidFill>
                <a:latin typeface="Raleway"/>
                <a:ea typeface="Raleway"/>
                <a:cs typeface="Raleway"/>
                <a:sym typeface="Raleway"/>
              </a:rPr>
              <a:t>Virtual Threads Architecture</a:t>
            </a:r>
          </a:p>
        </p:txBody>
      </p:sp>
      <p:grpSp>
        <p:nvGrpSpPr>
          <p:cNvPr id="8" name="Group 8"/>
          <p:cNvGrpSpPr/>
          <p:nvPr/>
        </p:nvGrpSpPr>
        <p:grpSpPr>
          <a:xfrm>
            <a:off x="10089356" y="3150989"/>
            <a:ext cx="620316" cy="620316"/>
            <a:chOff x="0" y="0"/>
            <a:chExt cx="827088" cy="827088"/>
          </a:xfrm>
        </p:grpSpPr>
        <p:sp>
          <p:nvSpPr>
            <p:cNvPr id="9" name="Freeform 9"/>
            <p:cNvSpPr/>
            <p:nvPr/>
          </p:nvSpPr>
          <p:spPr>
            <a:xfrm>
              <a:off x="6350" y="6350"/>
              <a:ext cx="814324" cy="814451"/>
            </a:xfrm>
            <a:custGeom>
              <a:avLst/>
              <a:gdLst/>
              <a:ahLst/>
              <a:cxnLst/>
              <a:rect l="l" t="t" r="r" b="b"/>
              <a:pathLst>
                <a:path w="814324" h="814451">
                  <a:moveTo>
                    <a:pt x="0" y="152019"/>
                  </a:moveTo>
                  <a:cubicBezTo>
                    <a:pt x="0" y="68072"/>
                    <a:pt x="68072" y="0"/>
                    <a:pt x="152019" y="0"/>
                  </a:cubicBezTo>
                  <a:lnTo>
                    <a:pt x="662305" y="0"/>
                  </a:lnTo>
                  <a:cubicBezTo>
                    <a:pt x="746252" y="0"/>
                    <a:pt x="814324" y="68072"/>
                    <a:pt x="814324" y="152019"/>
                  </a:cubicBezTo>
                  <a:lnTo>
                    <a:pt x="814324" y="662305"/>
                  </a:lnTo>
                  <a:cubicBezTo>
                    <a:pt x="814324" y="746252"/>
                    <a:pt x="746252" y="814324"/>
                    <a:pt x="662305" y="814324"/>
                  </a:cubicBezTo>
                  <a:lnTo>
                    <a:pt x="152019" y="814324"/>
                  </a:lnTo>
                  <a:cubicBezTo>
                    <a:pt x="68072" y="814451"/>
                    <a:pt x="0" y="746379"/>
                    <a:pt x="0" y="662305"/>
                  </a:cubicBezTo>
                  <a:close/>
                </a:path>
              </a:pathLst>
            </a:custGeom>
            <a:solidFill>
              <a:srgbClr val="E1E1EA"/>
            </a:solidFill>
          </p:spPr>
        </p:sp>
        <p:sp>
          <p:nvSpPr>
            <p:cNvPr id="10" name="Freeform 10"/>
            <p:cNvSpPr/>
            <p:nvPr/>
          </p:nvSpPr>
          <p:spPr>
            <a:xfrm>
              <a:off x="0" y="0"/>
              <a:ext cx="827024" cy="827151"/>
            </a:xfrm>
            <a:custGeom>
              <a:avLst/>
              <a:gdLst/>
              <a:ahLst/>
              <a:cxnLst/>
              <a:rect l="l" t="t" r="r" b="b"/>
              <a:pathLst>
                <a:path w="827024" h="827151">
                  <a:moveTo>
                    <a:pt x="0" y="158369"/>
                  </a:moveTo>
                  <a:cubicBezTo>
                    <a:pt x="0" y="70866"/>
                    <a:pt x="70866" y="0"/>
                    <a:pt x="158369" y="0"/>
                  </a:cubicBezTo>
                  <a:lnTo>
                    <a:pt x="668655" y="0"/>
                  </a:lnTo>
                  <a:lnTo>
                    <a:pt x="668655" y="6350"/>
                  </a:lnTo>
                  <a:lnTo>
                    <a:pt x="668655" y="0"/>
                  </a:lnTo>
                  <a:lnTo>
                    <a:pt x="668655" y="6350"/>
                  </a:lnTo>
                  <a:lnTo>
                    <a:pt x="668655" y="0"/>
                  </a:lnTo>
                  <a:cubicBezTo>
                    <a:pt x="756158" y="0"/>
                    <a:pt x="827024" y="70866"/>
                    <a:pt x="827024" y="158369"/>
                  </a:cubicBezTo>
                  <a:lnTo>
                    <a:pt x="827024" y="668655"/>
                  </a:lnTo>
                  <a:lnTo>
                    <a:pt x="820674" y="668655"/>
                  </a:lnTo>
                  <a:lnTo>
                    <a:pt x="827024" y="668655"/>
                  </a:lnTo>
                  <a:cubicBezTo>
                    <a:pt x="827024" y="756158"/>
                    <a:pt x="756158" y="827024"/>
                    <a:pt x="668655" y="827024"/>
                  </a:cubicBezTo>
                  <a:lnTo>
                    <a:pt x="668655" y="820674"/>
                  </a:lnTo>
                  <a:lnTo>
                    <a:pt x="668655" y="827024"/>
                  </a:lnTo>
                  <a:lnTo>
                    <a:pt x="158369" y="827024"/>
                  </a:lnTo>
                  <a:lnTo>
                    <a:pt x="158369" y="820674"/>
                  </a:lnTo>
                  <a:lnTo>
                    <a:pt x="158369" y="827024"/>
                  </a:lnTo>
                  <a:cubicBezTo>
                    <a:pt x="70866" y="827151"/>
                    <a:pt x="0" y="756158"/>
                    <a:pt x="0" y="668655"/>
                  </a:cubicBezTo>
                  <a:lnTo>
                    <a:pt x="0" y="158369"/>
                  </a:lnTo>
                  <a:lnTo>
                    <a:pt x="6350" y="158369"/>
                  </a:lnTo>
                  <a:lnTo>
                    <a:pt x="0" y="158369"/>
                  </a:lnTo>
                  <a:moveTo>
                    <a:pt x="12700" y="158369"/>
                  </a:moveTo>
                  <a:lnTo>
                    <a:pt x="12700" y="668655"/>
                  </a:lnTo>
                  <a:lnTo>
                    <a:pt x="6350" y="668655"/>
                  </a:lnTo>
                  <a:lnTo>
                    <a:pt x="12700" y="668655"/>
                  </a:lnTo>
                  <a:cubicBezTo>
                    <a:pt x="12700" y="749046"/>
                    <a:pt x="77978" y="814324"/>
                    <a:pt x="158369" y="814324"/>
                  </a:cubicBezTo>
                  <a:lnTo>
                    <a:pt x="668655" y="814324"/>
                  </a:lnTo>
                  <a:cubicBezTo>
                    <a:pt x="749046" y="814324"/>
                    <a:pt x="814324" y="749046"/>
                    <a:pt x="814324" y="668655"/>
                  </a:cubicBezTo>
                  <a:lnTo>
                    <a:pt x="814324" y="158369"/>
                  </a:lnTo>
                  <a:lnTo>
                    <a:pt x="820674" y="158369"/>
                  </a:lnTo>
                  <a:lnTo>
                    <a:pt x="814324" y="158369"/>
                  </a:lnTo>
                  <a:cubicBezTo>
                    <a:pt x="814451" y="77978"/>
                    <a:pt x="749173" y="12700"/>
                    <a:pt x="668655" y="12700"/>
                  </a:cubicBezTo>
                  <a:lnTo>
                    <a:pt x="158369" y="12700"/>
                  </a:lnTo>
                  <a:lnTo>
                    <a:pt x="158369" y="6350"/>
                  </a:lnTo>
                  <a:lnTo>
                    <a:pt x="158369" y="12700"/>
                  </a:lnTo>
                  <a:cubicBezTo>
                    <a:pt x="77978" y="12700"/>
                    <a:pt x="12700" y="77978"/>
                    <a:pt x="12700" y="158369"/>
                  </a:cubicBezTo>
                  <a:close/>
                </a:path>
              </a:pathLst>
            </a:custGeom>
            <a:solidFill>
              <a:srgbClr val="C7C7D0"/>
            </a:solidFill>
          </p:spPr>
        </p:sp>
      </p:grpSp>
      <p:sp>
        <p:nvSpPr>
          <p:cNvPr id="11" name="TextBox 11"/>
          <p:cNvSpPr txBox="1"/>
          <p:nvPr/>
        </p:nvSpPr>
        <p:spPr>
          <a:xfrm>
            <a:off x="10312301" y="3305175"/>
            <a:ext cx="174426" cy="359569"/>
          </a:xfrm>
          <a:prstGeom prst="rect">
            <a:avLst/>
          </a:prstGeom>
        </p:spPr>
        <p:txBody>
          <a:bodyPr lIns="0" tIns="0" rIns="0" bIns="0" rtlCol="0" anchor="t">
            <a:spAutoFit/>
          </a:bodyPr>
          <a:lstStyle/>
          <a:p>
            <a:pPr algn="ctr">
              <a:lnSpc>
                <a:spcPts val="3187"/>
              </a:lnSpc>
            </a:pPr>
            <a:r>
              <a:rPr lang="en-US" sz="3187">
                <a:solidFill>
                  <a:srgbClr val="3C3939"/>
                </a:solidFill>
                <a:latin typeface="Raleway"/>
                <a:ea typeface="Raleway"/>
                <a:cs typeface="Raleway"/>
                <a:sym typeface="Raleway"/>
              </a:rPr>
              <a:t>1</a:t>
            </a:r>
          </a:p>
        </p:txBody>
      </p:sp>
      <p:sp>
        <p:nvSpPr>
          <p:cNvPr id="12" name="TextBox 12"/>
          <p:cNvSpPr txBox="1"/>
          <p:nvPr/>
        </p:nvSpPr>
        <p:spPr>
          <a:xfrm>
            <a:off x="10976372" y="3127176"/>
            <a:ext cx="4484042" cy="452735"/>
          </a:xfrm>
          <a:prstGeom prst="rect">
            <a:avLst/>
          </a:prstGeom>
        </p:spPr>
        <p:txBody>
          <a:bodyPr lIns="0" tIns="0" rIns="0" bIns="0" rtlCol="0" anchor="t">
            <a:spAutoFit/>
          </a:bodyPr>
          <a:lstStyle/>
          <a:p>
            <a:pPr algn="l">
              <a:lnSpc>
                <a:spcPts val="3312"/>
              </a:lnSpc>
            </a:pPr>
            <a:r>
              <a:rPr lang="en-US" sz="2625">
                <a:solidFill>
                  <a:srgbClr val="3C3939"/>
                </a:solidFill>
                <a:latin typeface="Raleway"/>
                <a:ea typeface="Raleway"/>
                <a:cs typeface="Raleway"/>
                <a:sym typeface="Raleway"/>
              </a:rPr>
              <a:t>Efficient Resource Allocation</a:t>
            </a:r>
          </a:p>
        </p:txBody>
      </p:sp>
      <p:sp>
        <p:nvSpPr>
          <p:cNvPr id="13" name="TextBox 13"/>
          <p:cNvSpPr txBox="1"/>
          <p:nvPr/>
        </p:nvSpPr>
        <p:spPr>
          <a:xfrm>
            <a:off x="10976372" y="3657005"/>
            <a:ext cx="6361510" cy="954286"/>
          </a:xfrm>
          <a:prstGeom prst="rect">
            <a:avLst/>
          </a:prstGeom>
        </p:spPr>
        <p:txBody>
          <a:bodyPr lIns="0" tIns="0" rIns="0" bIns="0" rtlCol="0" anchor="t">
            <a:spAutoFit/>
          </a:bodyPr>
          <a:lstStyle/>
          <a:p>
            <a:pPr algn="l">
              <a:lnSpc>
                <a:spcPts val="3374"/>
              </a:lnSpc>
            </a:pPr>
            <a:r>
              <a:rPr lang="en-US" sz="2125" dirty="0">
                <a:solidFill>
                  <a:srgbClr val="3C3939"/>
                </a:solidFill>
                <a:latin typeface="Roboto"/>
                <a:ea typeface="Roboto"/>
                <a:cs typeface="Roboto"/>
                <a:sym typeface="Roboto"/>
              </a:rPr>
              <a:t>Virtual threads are only assigned to platform threads when they need to perform real work.</a:t>
            </a:r>
          </a:p>
        </p:txBody>
      </p:sp>
      <p:grpSp>
        <p:nvGrpSpPr>
          <p:cNvPr id="14" name="Group 14"/>
          <p:cNvGrpSpPr/>
          <p:nvPr/>
        </p:nvGrpSpPr>
        <p:grpSpPr>
          <a:xfrm>
            <a:off x="10089356" y="5183386"/>
            <a:ext cx="620316" cy="620316"/>
            <a:chOff x="0" y="0"/>
            <a:chExt cx="827088" cy="827088"/>
          </a:xfrm>
        </p:grpSpPr>
        <p:sp>
          <p:nvSpPr>
            <p:cNvPr id="15" name="Freeform 15"/>
            <p:cNvSpPr/>
            <p:nvPr/>
          </p:nvSpPr>
          <p:spPr>
            <a:xfrm>
              <a:off x="6350" y="6350"/>
              <a:ext cx="814324" cy="814451"/>
            </a:xfrm>
            <a:custGeom>
              <a:avLst/>
              <a:gdLst/>
              <a:ahLst/>
              <a:cxnLst/>
              <a:rect l="l" t="t" r="r" b="b"/>
              <a:pathLst>
                <a:path w="814324" h="814451">
                  <a:moveTo>
                    <a:pt x="0" y="152019"/>
                  </a:moveTo>
                  <a:cubicBezTo>
                    <a:pt x="0" y="68072"/>
                    <a:pt x="68072" y="0"/>
                    <a:pt x="152019" y="0"/>
                  </a:cubicBezTo>
                  <a:lnTo>
                    <a:pt x="662305" y="0"/>
                  </a:lnTo>
                  <a:cubicBezTo>
                    <a:pt x="746252" y="0"/>
                    <a:pt x="814324" y="68072"/>
                    <a:pt x="814324" y="152019"/>
                  </a:cubicBezTo>
                  <a:lnTo>
                    <a:pt x="814324" y="662305"/>
                  </a:lnTo>
                  <a:cubicBezTo>
                    <a:pt x="814324" y="746252"/>
                    <a:pt x="746252" y="814324"/>
                    <a:pt x="662305" y="814324"/>
                  </a:cubicBezTo>
                  <a:lnTo>
                    <a:pt x="152019" y="814324"/>
                  </a:lnTo>
                  <a:cubicBezTo>
                    <a:pt x="68072" y="814451"/>
                    <a:pt x="0" y="746379"/>
                    <a:pt x="0" y="662305"/>
                  </a:cubicBezTo>
                  <a:close/>
                </a:path>
              </a:pathLst>
            </a:custGeom>
            <a:solidFill>
              <a:srgbClr val="E1E1EA"/>
            </a:solidFill>
          </p:spPr>
        </p:sp>
        <p:sp>
          <p:nvSpPr>
            <p:cNvPr id="16" name="Freeform 16"/>
            <p:cNvSpPr/>
            <p:nvPr/>
          </p:nvSpPr>
          <p:spPr>
            <a:xfrm>
              <a:off x="0" y="0"/>
              <a:ext cx="827024" cy="827151"/>
            </a:xfrm>
            <a:custGeom>
              <a:avLst/>
              <a:gdLst/>
              <a:ahLst/>
              <a:cxnLst/>
              <a:rect l="l" t="t" r="r" b="b"/>
              <a:pathLst>
                <a:path w="827024" h="827151">
                  <a:moveTo>
                    <a:pt x="0" y="158369"/>
                  </a:moveTo>
                  <a:cubicBezTo>
                    <a:pt x="0" y="70866"/>
                    <a:pt x="70866" y="0"/>
                    <a:pt x="158369" y="0"/>
                  </a:cubicBezTo>
                  <a:lnTo>
                    <a:pt x="668655" y="0"/>
                  </a:lnTo>
                  <a:lnTo>
                    <a:pt x="668655" y="6350"/>
                  </a:lnTo>
                  <a:lnTo>
                    <a:pt x="668655" y="0"/>
                  </a:lnTo>
                  <a:lnTo>
                    <a:pt x="668655" y="6350"/>
                  </a:lnTo>
                  <a:lnTo>
                    <a:pt x="668655" y="0"/>
                  </a:lnTo>
                  <a:cubicBezTo>
                    <a:pt x="756158" y="0"/>
                    <a:pt x="827024" y="70866"/>
                    <a:pt x="827024" y="158369"/>
                  </a:cubicBezTo>
                  <a:lnTo>
                    <a:pt x="827024" y="668655"/>
                  </a:lnTo>
                  <a:lnTo>
                    <a:pt x="820674" y="668655"/>
                  </a:lnTo>
                  <a:lnTo>
                    <a:pt x="827024" y="668655"/>
                  </a:lnTo>
                  <a:cubicBezTo>
                    <a:pt x="827024" y="756158"/>
                    <a:pt x="756158" y="827024"/>
                    <a:pt x="668655" y="827024"/>
                  </a:cubicBezTo>
                  <a:lnTo>
                    <a:pt x="668655" y="820674"/>
                  </a:lnTo>
                  <a:lnTo>
                    <a:pt x="668655" y="827024"/>
                  </a:lnTo>
                  <a:lnTo>
                    <a:pt x="158369" y="827024"/>
                  </a:lnTo>
                  <a:lnTo>
                    <a:pt x="158369" y="820674"/>
                  </a:lnTo>
                  <a:lnTo>
                    <a:pt x="158369" y="827024"/>
                  </a:lnTo>
                  <a:cubicBezTo>
                    <a:pt x="70866" y="827151"/>
                    <a:pt x="0" y="756158"/>
                    <a:pt x="0" y="668655"/>
                  </a:cubicBezTo>
                  <a:lnTo>
                    <a:pt x="0" y="158369"/>
                  </a:lnTo>
                  <a:lnTo>
                    <a:pt x="6350" y="158369"/>
                  </a:lnTo>
                  <a:lnTo>
                    <a:pt x="0" y="158369"/>
                  </a:lnTo>
                  <a:moveTo>
                    <a:pt x="12700" y="158369"/>
                  </a:moveTo>
                  <a:lnTo>
                    <a:pt x="12700" y="668655"/>
                  </a:lnTo>
                  <a:lnTo>
                    <a:pt x="6350" y="668655"/>
                  </a:lnTo>
                  <a:lnTo>
                    <a:pt x="12700" y="668655"/>
                  </a:lnTo>
                  <a:cubicBezTo>
                    <a:pt x="12700" y="749046"/>
                    <a:pt x="77978" y="814324"/>
                    <a:pt x="158369" y="814324"/>
                  </a:cubicBezTo>
                  <a:lnTo>
                    <a:pt x="668655" y="814324"/>
                  </a:lnTo>
                  <a:cubicBezTo>
                    <a:pt x="749046" y="814324"/>
                    <a:pt x="814324" y="749046"/>
                    <a:pt x="814324" y="668655"/>
                  </a:cubicBezTo>
                  <a:lnTo>
                    <a:pt x="814324" y="158369"/>
                  </a:lnTo>
                  <a:lnTo>
                    <a:pt x="820674" y="158369"/>
                  </a:lnTo>
                  <a:lnTo>
                    <a:pt x="814324" y="158369"/>
                  </a:lnTo>
                  <a:cubicBezTo>
                    <a:pt x="814451" y="77978"/>
                    <a:pt x="749173" y="12700"/>
                    <a:pt x="668655" y="12700"/>
                  </a:cubicBezTo>
                  <a:lnTo>
                    <a:pt x="158369" y="12700"/>
                  </a:lnTo>
                  <a:lnTo>
                    <a:pt x="158369" y="6350"/>
                  </a:lnTo>
                  <a:lnTo>
                    <a:pt x="158369" y="12700"/>
                  </a:lnTo>
                  <a:cubicBezTo>
                    <a:pt x="77978" y="12700"/>
                    <a:pt x="12700" y="77978"/>
                    <a:pt x="12700" y="158369"/>
                  </a:cubicBezTo>
                  <a:close/>
                </a:path>
              </a:pathLst>
            </a:custGeom>
            <a:solidFill>
              <a:srgbClr val="C7C7D0"/>
            </a:solidFill>
          </p:spPr>
        </p:sp>
      </p:grpSp>
      <p:sp>
        <p:nvSpPr>
          <p:cNvPr id="17" name="TextBox 17"/>
          <p:cNvSpPr txBox="1"/>
          <p:nvPr/>
        </p:nvSpPr>
        <p:spPr>
          <a:xfrm>
            <a:off x="10293400" y="5337572"/>
            <a:ext cx="212229" cy="359569"/>
          </a:xfrm>
          <a:prstGeom prst="rect">
            <a:avLst/>
          </a:prstGeom>
        </p:spPr>
        <p:txBody>
          <a:bodyPr lIns="0" tIns="0" rIns="0" bIns="0" rtlCol="0" anchor="t">
            <a:spAutoFit/>
          </a:bodyPr>
          <a:lstStyle/>
          <a:p>
            <a:pPr algn="ctr">
              <a:lnSpc>
                <a:spcPts val="3187"/>
              </a:lnSpc>
            </a:pPr>
            <a:r>
              <a:rPr lang="en-US" sz="3187">
                <a:solidFill>
                  <a:srgbClr val="3C3939"/>
                </a:solidFill>
                <a:latin typeface="Raleway"/>
                <a:ea typeface="Raleway"/>
                <a:cs typeface="Raleway"/>
                <a:sym typeface="Raleway"/>
              </a:rPr>
              <a:t>2</a:t>
            </a:r>
          </a:p>
        </p:txBody>
      </p:sp>
      <p:sp>
        <p:nvSpPr>
          <p:cNvPr id="18" name="TextBox 18"/>
          <p:cNvSpPr txBox="1"/>
          <p:nvPr/>
        </p:nvSpPr>
        <p:spPr>
          <a:xfrm>
            <a:off x="10976372" y="5159574"/>
            <a:ext cx="3889176" cy="452735"/>
          </a:xfrm>
          <a:prstGeom prst="rect">
            <a:avLst/>
          </a:prstGeom>
        </p:spPr>
        <p:txBody>
          <a:bodyPr lIns="0" tIns="0" rIns="0" bIns="0" rtlCol="0" anchor="t">
            <a:spAutoFit/>
          </a:bodyPr>
          <a:lstStyle/>
          <a:p>
            <a:pPr algn="l">
              <a:lnSpc>
                <a:spcPts val="3312"/>
              </a:lnSpc>
            </a:pPr>
            <a:r>
              <a:rPr lang="en-US" sz="2625">
                <a:solidFill>
                  <a:srgbClr val="3C3939"/>
                </a:solidFill>
                <a:latin typeface="Raleway"/>
                <a:ea typeface="Raleway"/>
                <a:cs typeface="Raleway"/>
                <a:sym typeface="Raleway"/>
              </a:rPr>
              <a:t>Lightweight and Efficient</a:t>
            </a:r>
          </a:p>
        </p:txBody>
      </p:sp>
      <p:sp>
        <p:nvSpPr>
          <p:cNvPr id="19" name="TextBox 19"/>
          <p:cNvSpPr txBox="1"/>
          <p:nvPr/>
        </p:nvSpPr>
        <p:spPr>
          <a:xfrm>
            <a:off x="10976372" y="5689401"/>
            <a:ext cx="6361510" cy="1388566"/>
          </a:xfrm>
          <a:prstGeom prst="rect">
            <a:avLst/>
          </a:prstGeom>
        </p:spPr>
        <p:txBody>
          <a:bodyPr lIns="0" tIns="0" rIns="0" bIns="0" rtlCol="0" anchor="t">
            <a:spAutoFit/>
          </a:bodyPr>
          <a:lstStyle/>
          <a:p>
            <a:pPr algn="l">
              <a:lnSpc>
                <a:spcPts val="3374"/>
              </a:lnSpc>
            </a:pPr>
            <a:r>
              <a:rPr lang="en-US" sz="2125" dirty="0">
                <a:solidFill>
                  <a:srgbClr val="3C3939"/>
                </a:solidFill>
                <a:latin typeface="Roboto"/>
                <a:ea typeface="Roboto"/>
                <a:cs typeface="Roboto"/>
                <a:sym typeface="Roboto"/>
              </a:rPr>
              <a:t>Virtual threads reside as objects in the Java heap memory region when not executing real work, making them lightweight and efficient.</a:t>
            </a:r>
          </a:p>
        </p:txBody>
      </p:sp>
      <p:grpSp>
        <p:nvGrpSpPr>
          <p:cNvPr id="20" name="Group 20"/>
          <p:cNvGrpSpPr/>
          <p:nvPr/>
        </p:nvGrpSpPr>
        <p:grpSpPr>
          <a:xfrm>
            <a:off x="10089356" y="7650064"/>
            <a:ext cx="620316" cy="620316"/>
            <a:chOff x="0" y="0"/>
            <a:chExt cx="827088" cy="827088"/>
          </a:xfrm>
        </p:grpSpPr>
        <p:sp>
          <p:nvSpPr>
            <p:cNvPr id="21" name="Freeform 21"/>
            <p:cNvSpPr/>
            <p:nvPr/>
          </p:nvSpPr>
          <p:spPr>
            <a:xfrm>
              <a:off x="6350" y="6350"/>
              <a:ext cx="814324" cy="814451"/>
            </a:xfrm>
            <a:custGeom>
              <a:avLst/>
              <a:gdLst/>
              <a:ahLst/>
              <a:cxnLst/>
              <a:rect l="l" t="t" r="r" b="b"/>
              <a:pathLst>
                <a:path w="814324" h="814451">
                  <a:moveTo>
                    <a:pt x="0" y="152019"/>
                  </a:moveTo>
                  <a:cubicBezTo>
                    <a:pt x="0" y="68072"/>
                    <a:pt x="68072" y="0"/>
                    <a:pt x="152019" y="0"/>
                  </a:cubicBezTo>
                  <a:lnTo>
                    <a:pt x="662305" y="0"/>
                  </a:lnTo>
                  <a:cubicBezTo>
                    <a:pt x="746252" y="0"/>
                    <a:pt x="814324" y="68072"/>
                    <a:pt x="814324" y="152019"/>
                  </a:cubicBezTo>
                  <a:lnTo>
                    <a:pt x="814324" y="662305"/>
                  </a:lnTo>
                  <a:cubicBezTo>
                    <a:pt x="814324" y="746252"/>
                    <a:pt x="746252" y="814324"/>
                    <a:pt x="662305" y="814324"/>
                  </a:cubicBezTo>
                  <a:lnTo>
                    <a:pt x="152019" y="814324"/>
                  </a:lnTo>
                  <a:cubicBezTo>
                    <a:pt x="68072" y="814451"/>
                    <a:pt x="0" y="746379"/>
                    <a:pt x="0" y="662305"/>
                  </a:cubicBezTo>
                  <a:close/>
                </a:path>
              </a:pathLst>
            </a:custGeom>
            <a:solidFill>
              <a:srgbClr val="E1E1EA"/>
            </a:solidFill>
          </p:spPr>
        </p:sp>
        <p:sp>
          <p:nvSpPr>
            <p:cNvPr id="22" name="Freeform 22"/>
            <p:cNvSpPr/>
            <p:nvPr/>
          </p:nvSpPr>
          <p:spPr>
            <a:xfrm>
              <a:off x="0" y="0"/>
              <a:ext cx="827024" cy="827151"/>
            </a:xfrm>
            <a:custGeom>
              <a:avLst/>
              <a:gdLst/>
              <a:ahLst/>
              <a:cxnLst/>
              <a:rect l="l" t="t" r="r" b="b"/>
              <a:pathLst>
                <a:path w="827024" h="827151">
                  <a:moveTo>
                    <a:pt x="0" y="158369"/>
                  </a:moveTo>
                  <a:cubicBezTo>
                    <a:pt x="0" y="70866"/>
                    <a:pt x="70866" y="0"/>
                    <a:pt x="158369" y="0"/>
                  </a:cubicBezTo>
                  <a:lnTo>
                    <a:pt x="668655" y="0"/>
                  </a:lnTo>
                  <a:lnTo>
                    <a:pt x="668655" y="6350"/>
                  </a:lnTo>
                  <a:lnTo>
                    <a:pt x="668655" y="0"/>
                  </a:lnTo>
                  <a:lnTo>
                    <a:pt x="668655" y="6350"/>
                  </a:lnTo>
                  <a:lnTo>
                    <a:pt x="668655" y="0"/>
                  </a:lnTo>
                  <a:cubicBezTo>
                    <a:pt x="756158" y="0"/>
                    <a:pt x="827024" y="70866"/>
                    <a:pt x="827024" y="158369"/>
                  </a:cubicBezTo>
                  <a:lnTo>
                    <a:pt x="827024" y="668655"/>
                  </a:lnTo>
                  <a:lnTo>
                    <a:pt x="820674" y="668655"/>
                  </a:lnTo>
                  <a:lnTo>
                    <a:pt x="827024" y="668655"/>
                  </a:lnTo>
                  <a:cubicBezTo>
                    <a:pt x="827024" y="756158"/>
                    <a:pt x="756158" y="827024"/>
                    <a:pt x="668655" y="827024"/>
                  </a:cubicBezTo>
                  <a:lnTo>
                    <a:pt x="668655" y="820674"/>
                  </a:lnTo>
                  <a:lnTo>
                    <a:pt x="668655" y="827024"/>
                  </a:lnTo>
                  <a:lnTo>
                    <a:pt x="158369" y="827024"/>
                  </a:lnTo>
                  <a:lnTo>
                    <a:pt x="158369" y="820674"/>
                  </a:lnTo>
                  <a:lnTo>
                    <a:pt x="158369" y="827024"/>
                  </a:lnTo>
                  <a:cubicBezTo>
                    <a:pt x="70866" y="827151"/>
                    <a:pt x="0" y="756158"/>
                    <a:pt x="0" y="668655"/>
                  </a:cubicBezTo>
                  <a:lnTo>
                    <a:pt x="0" y="158369"/>
                  </a:lnTo>
                  <a:lnTo>
                    <a:pt x="6350" y="158369"/>
                  </a:lnTo>
                  <a:lnTo>
                    <a:pt x="0" y="158369"/>
                  </a:lnTo>
                  <a:moveTo>
                    <a:pt x="12700" y="158369"/>
                  </a:moveTo>
                  <a:lnTo>
                    <a:pt x="12700" y="668655"/>
                  </a:lnTo>
                  <a:lnTo>
                    <a:pt x="6350" y="668655"/>
                  </a:lnTo>
                  <a:lnTo>
                    <a:pt x="12700" y="668655"/>
                  </a:lnTo>
                  <a:cubicBezTo>
                    <a:pt x="12700" y="749046"/>
                    <a:pt x="77978" y="814324"/>
                    <a:pt x="158369" y="814324"/>
                  </a:cubicBezTo>
                  <a:lnTo>
                    <a:pt x="668655" y="814324"/>
                  </a:lnTo>
                  <a:cubicBezTo>
                    <a:pt x="749046" y="814324"/>
                    <a:pt x="814324" y="749046"/>
                    <a:pt x="814324" y="668655"/>
                  </a:cubicBezTo>
                  <a:lnTo>
                    <a:pt x="814324" y="158369"/>
                  </a:lnTo>
                  <a:lnTo>
                    <a:pt x="820674" y="158369"/>
                  </a:lnTo>
                  <a:lnTo>
                    <a:pt x="814324" y="158369"/>
                  </a:lnTo>
                  <a:cubicBezTo>
                    <a:pt x="814451" y="77978"/>
                    <a:pt x="749173" y="12700"/>
                    <a:pt x="668655" y="12700"/>
                  </a:cubicBezTo>
                  <a:lnTo>
                    <a:pt x="158369" y="12700"/>
                  </a:lnTo>
                  <a:lnTo>
                    <a:pt x="158369" y="6350"/>
                  </a:lnTo>
                  <a:lnTo>
                    <a:pt x="158369" y="12700"/>
                  </a:lnTo>
                  <a:cubicBezTo>
                    <a:pt x="77978" y="12700"/>
                    <a:pt x="12700" y="77978"/>
                    <a:pt x="12700" y="158369"/>
                  </a:cubicBezTo>
                  <a:close/>
                </a:path>
              </a:pathLst>
            </a:custGeom>
            <a:solidFill>
              <a:srgbClr val="C7C7D0"/>
            </a:solidFill>
          </p:spPr>
        </p:sp>
      </p:grpSp>
      <p:sp>
        <p:nvSpPr>
          <p:cNvPr id="23" name="TextBox 23"/>
          <p:cNvSpPr txBox="1"/>
          <p:nvPr/>
        </p:nvSpPr>
        <p:spPr>
          <a:xfrm>
            <a:off x="10290721" y="7804249"/>
            <a:ext cx="217586" cy="359569"/>
          </a:xfrm>
          <a:prstGeom prst="rect">
            <a:avLst/>
          </a:prstGeom>
        </p:spPr>
        <p:txBody>
          <a:bodyPr lIns="0" tIns="0" rIns="0" bIns="0" rtlCol="0" anchor="t">
            <a:spAutoFit/>
          </a:bodyPr>
          <a:lstStyle/>
          <a:p>
            <a:pPr algn="ctr">
              <a:lnSpc>
                <a:spcPts val="3187"/>
              </a:lnSpc>
            </a:pPr>
            <a:r>
              <a:rPr lang="en-US" sz="3187">
                <a:solidFill>
                  <a:srgbClr val="3C3939"/>
                </a:solidFill>
                <a:latin typeface="Raleway"/>
                <a:ea typeface="Raleway"/>
                <a:cs typeface="Raleway"/>
                <a:sym typeface="Raleway"/>
              </a:rPr>
              <a:t>3</a:t>
            </a:r>
          </a:p>
        </p:txBody>
      </p:sp>
      <p:sp>
        <p:nvSpPr>
          <p:cNvPr id="24" name="TextBox 24"/>
          <p:cNvSpPr txBox="1"/>
          <p:nvPr/>
        </p:nvSpPr>
        <p:spPr>
          <a:xfrm>
            <a:off x="10976372" y="7626251"/>
            <a:ext cx="3393281" cy="452735"/>
          </a:xfrm>
          <a:prstGeom prst="rect">
            <a:avLst/>
          </a:prstGeom>
        </p:spPr>
        <p:txBody>
          <a:bodyPr lIns="0" tIns="0" rIns="0" bIns="0" rtlCol="0" anchor="t">
            <a:spAutoFit/>
          </a:bodyPr>
          <a:lstStyle/>
          <a:p>
            <a:pPr algn="l">
              <a:lnSpc>
                <a:spcPts val="3312"/>
              </a:lnSpc>
            </a:pPr>
            <a:r>
              <a:rPr lang="en-US" sz="2625">
                <a:solidFill>
                  <a:srgbClr val="3C3939"/>
                </a:solidFill>
                <a:latin typeface="Raleway"/>
                <a:ea typeface="Raleway"/>
                <a:cs typeface="Raleway"/>
                <a:sym typeface="Raleway"/>
              </a:rPr>
              <a:t>Carrier Threads</a:t>
            </a:r>
          </a:p>
        </p:txBody>
      </p:sp>
      <p:sp>
        <p:nvSpPr>
          <p:cNvPr id="25" name="TextBox 25"/>
          <p:cNvSpPr txBox="1"/>
          <p:nvPr/>
        </p:nvSpPr>
        <p:spPr>
          <a:xfrm>
            <a:off x="10976372" y="8156079"/>
            <a:ext cx="6361510" cy="1388566"/>
          </a:xfrm>
          <a:prstGeom prst="rect">
            <a:avLst/>
          </a:prstGeom>
        </p:spPr>
        <p:txBody>
          <a:bodyPr lIns="0" tIns="0" rIns="0" bIns="0" rtlCol="0" anchor="t">
            <a:spAutoFit/>
          </a:bodyPr>
          <a:lstStyle/>
          <a:p>
            <a:pPr algn="l">
              <a:lnSpc>
                <a:spcPts val="3374"/>
              </a:lnSpc>
            </a:pPr>
            <a:r>
              <a:rPr lang="en-US" sz="2125">
                <a:solidFill>
                  <a:srgbClr val="3C3939"/>
                </a:solidFill>
                <a:latin typeface="Roboto"/>
                <a:ea typeface="Roboto"/>
                <a:cs typeface="Roboto"/>
                <a:sym typeface="Roboto"/>
              </a:rPr>
              <a:t>A platform thread acts as a "carrier" for multiple virtual threads, allowing for efficient utilization of OS threads.</a:t>
            </a:r>
          </a:p>
        </p:txBody>
      </p:sp>
      <p:pic>
        <p:nvPicPr>
          <p:cNvPr id="28" name="Picture 27">
            <a:extLst>
              <a:ext uri="{FF2B5EF4-FFF2-40B4-BE49-F238E27FC236}">
                <a16:creationId xmlns:a16="http://schemas.microsoft.com/office/drawing/2014/main" id="{6475BEDC-C9F7-4591-92DE-73DCA1EC7800}"/>
              </a:ext>
            </a:extLst>
          </p:cNvPr>
          <p:cNvPicPr>
            <a:picLocks noChangeAspect="1"/>
          </p:cNvPicPr>
          <p:nvPr/>
        </p:nvPicPr>
        <p:blipFill>
          <a:blip r:embed="rId3"/>
          <a:stretch>
            <a:fillRect/>
          </a:stretch>
        </p:blipFill>
        <p:spPr>
          <a:xfrm>
            <a:off x="-4763" y="1"/>
            <a:ext cx="9144000" cy="100964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5943600" y="180206"/>
            <a:ext cx="10192494" cy="759823"/>
          </a:xfrm>
          <a:prstGeom prst="rect">
            <a:avLst/>
          </a:prstGeom>
        </p:spPr>
        <p:txBody>
          <a:bodyPr wrap="square" lIns="0" tIns="0" rIns="0" bIns="0" rtlCol="0" anchor="t">
            <a:spAutoFit/>
          </a:bodyPr>
          <a:lstStyle/>
          <a:p>
            <a:pPr algn="l">
              <a:lnSpc>
                <a:spcPts val="6937"/>
              </a:lnSpc>
            </a:pPr>
            <a:r>
              <a:rPr lang="en-US" sz="3000" dirty="0">
                <a:solidFill>
                  <a:srgbClr val="1B1B27"/>
                </a:solidFill>
                <a:latin typeface="Roboto" panose="02000000000000000000" pitchFamily="2" charset="0"/>
                <a:ea typeface="Roboto" panose="02000000000000000000" pitchFamily="2" charset="0"/>
                <a:cs typeface="Raleway"/>
                <a:sym typeface="Raleway"/>
              </a:rPr>
              <a:t>Creating Java Virtual Threads</a:t>
            </a:r>
          </a:p>
        </p:txBody>
      </p:sp>
      <p:grpSp>
        <p:nvGrpSpPr>
          <p:cNvPr id="7" name="Group 7"/>
          <p:cNvGrpSpPr/>
          <p:nvPr/>
        </p:nvGrpSpPr>
        <p:grpSpPr>
          <a:xfrm>
            <a:off x="49450" y="1063523"/>
            <a:ext cx="8773716" cy="4205064"/>
            <a:chOff x="0" y="0"/>
            <a:chExt cx="11272443" cy="5388923"/>
          </a:xfrm>
        </p:grpSpPr>
        <p:sp>
          <p:nvSpPr>
            <p:cNvPr id="8" name="Freeform 8"/>
            <p:cNvSpPr/>
            <p:nvPr/>
          </p:nvSpPr>
          <p:spPr>
            <a:xfrm>
              <a:off x="6350" y="6350"/>
              <a:ext cx="11259693" cy="5376164"/>
            </a:xfrm>
            <a:custGeom>
              <a:avLst/>
              <a:gdLst/>
              <a:ahLst/>
              <a:cxnLst/>
              <a:rect l="l" t="t" r="r" b="b"/>
              <a:pathLst>
                <a:path w="11259693" h="5376164">
                  <a:moveTo>
                    <a:pt x="0" y="184658"/>
                  </a:moveTo>
                  <a:cubicBezTo>
                    <a:pt x="0" y="82677"/>
                    <a:pt x="82804" y="0"/>
                    <a:pt x="184912" y="0"/>
                  </a:cubicBezTo>
                  <a:lnTo>
                    <a:pt x="11074781" y="0"/>
                  </a:lnTo>
                  <a:cubicBezTo>
                    <a:pt x="11176889" y="0"/>
                    <a:pt x="11259693" y="82677"/>
                    <a:pt x="11259693" y="184658"/>
                  </a:cubicBezTo>
                  <a:lnTo>
                    <a:pt x="11259693" y="5191506"/>
                  </a:lnTo>
                  <a:cubicBezTo>
                    <a:pt x="11259693" y="5293487"/>
                    <a:pt x="11176889" y="5376164"/>
                    <a:pt x="11074781" y="5376164"/>
                  </a:cubicBezTo>
                  <a:lnTo>
                    <a:pt x="184912" y="5376164"/>
                  </a:lnTo>
                  <a:cubicBezTo>
                    <a:pt x="82804" y="5376164"/>
                    <a:pt x="0" y="5293487"/>
                    <a:pt x="0" y="5191506"/>
                  </a:cubicBezTo>
                  <a:close/>
                </a:path>
              </a:pathLst>
            </a:custGeom>
            <a:solidFill>
              <a:srgbClr val="E1E1EA"/>
            </a:solidFill>
          </p:spPr>
        </p:sp>
        <p:sp>
          <p:nvSpPr>
            <p:cNvPr id="9" name="Freeform 9"/>
            <p:cNvSpPr/>
            <p:nvPr/>
          </p:nvSpPr>
          <p:spPr>
            <a:xfrm>
              <a:off x="0" y="0"/>
              <a:ext cx="11272393" cy="5388864"/>
            </a:xfrm>
            <a:custGeom>
              <a:avLst/>
              <a:gdLst/>
              <a:ahLst/>
              <a:cxnLst/>
              <a:rect l="l" t="t" r="r" b="b"/>
              <a:pathLst>
                <a:path w="11272393" h="5388864">
                  <a:moveTo>
                    <a:pt x="0" y="191008"/>
                  </a:moveTo>
                  <a:cubicBezTo>
                    <a:pt x="0" y="85471"/>
                    <a:pt x="85598" y="0"/>
                    <a:pt x="191262" y="0"/>
                  </a:cubicBezTo>
                  <a:lnTo>
                    <a:pt x="11081131" y="0"/>
                  </a:lnTo>
                  <a:lnTo>
                    <a:pt x="11081131" y="6350"/>
                  </a:lnTo>
                  <a:lnTo>
                    <a:pt x="11081131" y="0"/>
                  </a:lnTo>
                  <a:cubicBezTo>
                    <a:pt x="11186795" y="0"/>
                    <a:pt x="11272393" y="85471"/>
                    <a:pt x="11272393" y="191008"/>
                  </a:cubicBezTo>
                  <a:lnTo>
                    <a:pt x="11266043" y="191008"/>
                  </a:lnTo>
                  <a:lnTo>
                    <a:pt x="11272393" y="191008"/>
                  </a:lnTo>
                  <a:lnTo>
                    <a:pt x="11272393" y="5197856"/>
                  </a:lnTo>
                  <a:lnTo>
                    <a:pt x="11266043" y="5197856"/>
                  </a:lnTo>
                  <a:lnTo>
                    <a:pt x="11272393" y="5197856"/>
                  </a:lnTo>
                  <a:cubicBezTo>
                    <a:pt x="11272393" y="5303393"/>
                    <a:pt x="11186795" y="5388864"/>
                    <a:pt x="11081131" y="5388864"/>
                  </a:cubicBezTo>
                  <a:lnTo>
                    <a:pt x="11081131" y="5382514"/>
                  </a:lnTo>
                  <a:lnTo>
                    <a:pt x="11081131" y="5388864"/>
                  </a:lnTo>
                  <a:lnTo>
                    <a:pt x="191262" y="5388864"/>
                  </a:lnTo>
                  <a:lnTo>
                    <a:pt x="191262" y="5382514"/>
                  </a:lnTo>
                  <a:lnTo>
                    <a:pt x="191262" y="5388864"/>
                  </a:lnTo>
                  <a:cubicBezTo>
                    <a:pt x="85598" y="5388864"/>
                    <a:pt x="0" y="5303393"/>
                    <a:pt x="0" y="5197856"/>
                  </a:cubicBezTo>
                  <a:lnTo>
                    <a:pt x="0" y="191008"/>
                  </a:lnTo>
                  <a:lnTo>
                    <a:pt x="6350" y="191008"/>
                  </a:lnTo>
                  <a:lnTo>
                    <a:pt x="0" y="191008"/>
                  </a:lnTo>
                  <a:moveTo>
                    <a:pt x="12700" y="191008"/>
                  </a:moveTo>
                  <a:lnTo>
                    <a:pt x="12700" y="5197856"/>
                  </a:lnTo>
                  <a:lnTo>
                    <a:pt x="6350" y="5197856"/>
                  </a:lnTo>
                  <a:lnTo>
                    <a:pt x="12700" y="5197856"/>
                  </a:lnTo>
                  <a:cubicBezTo>
                    <a:pt x="12700" y="5296281"/>
                    <a:pt x="92583" y="5376164"/>
                    <a:pt x="191262" y="5376164"/>
                  </a:cubicBezTo>
                  <a:lnTo>
                    <a:pt x="11081131" y="5376164"/>
                  </a:lnTo>
                  <a:cubicBezTo>
                    <a:pt x="11179811" y="5376164"/>
                    <a:pt x="11259693" y="5296281"/>
                    <a:pt x="11259693" y="5197856"/>
                  </a:cubicBezTo>
                  <a:lnTo>
                    <a:pt x="11259693" y="191008"/>
                  </a:lnTo>
                  <a:cubicBezTo>
                    <a:pt x="11259693" y="92583"/>
                    <a:pt x="11179810" y="12700"/>
                    <a:pt x="11081131" y="12700"/>
                  </a:cubicBezTo>
                  <a:lnTo>
                    <a:pt x="191262" y="12700"/>
                  </a:lnTo>
                  <a:lnTo>
                    <a:pt x="191262" y="6350"/>
                  </a:lnTo>
                  <a:lnTo>
                    <a:pt x="191262" y="12700"/>
                  </a:lnTo>
                  <a:cubicBezTo>
                    <a:pt x="92583" y="12700"/>
                    <a:pt x="12700" y="92583"/>
                    <a:pt x="12700" y="191008"/>
                  </a:cubicBezTo>
                  <a:close/>
                </a:path>
              </a:pathLst>
            </a:custGeom>
            <a:solidFill>
              <a:srgbClr val="C7C7D0"/>
            </a:solidFill>
          </p:spPr>
        </p:sp>
      </p:grpSp>
      <p:sp>
        <p:nvSpPr>
          <p:cNvPr id="10" name="TextBox 10"/>
          <p:cNvSpPr txBox="1"/>
          <p:nvPr/>
        </p:nvSpPr>
        <p:spPr>
          <a:xfrm>
            <a:off x="1559717" y="1233488"/>
            <a:ext cx="4841083" cy="399148"/>
          </a:xfrm>
          <a:prstGeom prst="rect">
            <a:avLst/>
          </a:prstGeom>
        </p:spPr>
        <p:txBody>
          <a:bodyPr wrap="square" lIns="0" tIns="0" rIns="0" bIns="0" rtlCol="0" anchor="t">
            <a:spAutoFit/>
          </a:bodyPr>
          <a:lstStyle/>
          <a:p>
            <a:pPr algn="l">
              <a:lnSpc>
                <a:spcPts val="3437"/>
              </a:lnSpc>
            </a:pPr>
            <a:r>
              <a:rPr lang="en-US" sz="2249" spc="21" dirty="0">
                <a:solidFill>
                  <a:srgbClr val="000000"/>
                </a:solidFill>
                <a:latin typeface="TT Rounds Condensed"/>
                <a:ea typeface="TT Rounds Condensed"/>
                <a:cs typeface="TT Rounds Condensed"/>
                <a:sym typeface="TT Rounds Condensed"/>
              </a:rPr>
              <a:t>1. Using a static Thread method</a:t>
            </a:r>
          </a:p>
        </p:txBody>
      </p:sp>
      <p:sp>
        <p:nvSpPr>
          <p:cNvPr id="11" name="TextBox 11"/>
          <p:cNvSpPr txBox="1"/>
          <p:nvPr/>
        </p:nvSpPr>
        <p:spPr>
          <a:xfrm>
            <a:off x="720790" y="1916285"/>
            <a:ext cx="8235309" cy="3249287"/>
          </a:xfrm>
          <a:prstGeom prst="rect">
            <a:avLst/>
          </a:prstGeom>
        </p:spPr>
        <p:txBody>
          <a:bodyPr wrap="square" lIns="0" tIns="0" rIns="0" bIns="0" rtlCol="0" anchor="t">
            <a:spAutoFit/>
          </a:bodyPr>
          <a:lstStyle/>
          <a:p>
            <a:pPr algn="just">
              <a:lnSpc>
                <a:spcPts val="3124"/>
              </a:lnSpc>
            </a:pPr>
            <a:r>
              <a:rPr lang="en-US" sz="1249" dirty="0">
                <a:solidFill>
                  <a:srgbClr val="3C3939"/>
                </a:solidFill>
                <a:latin typeface="Roboto"/>
                <a:ea typeface="Roboto"/>
                <a:cs typeface="Roboto"/>
                <a:sym typeface="Roboto"/>
              </a:rPr>
              <a:t>//start virtual </a:t>
            </a:r>
            <a:r>
              <a:rPr lang="en-US" sz="1249" dirty="0" err="1">
                <a:solidFill>
                  <a:srgbClr val="3C3939"/>
                </a:solidFill>
                <a:latin typeface="Roboto"/>
                <a:ea typeface="Roboto"/>
                <a:cs typeface="Roboto"/>
                <a:sym typeface="Roboto"/>
              </a:rPr>
              <a:t>thread,no</a:t>
            </a:r>
            <a:r>
              <a:rPr lang="en-US" sz="1249" dirty="0">
                <a:solidFill>
                  <a:srgbClr val="3C3939"/>
                </a:solidFill>
                <a:latin typeface="Roboto"/>
                <a:ea typeface="Roboto"/>
                <a:cs typeface="Roboto"/>
                <a:sym typeface="Roboto"/>
              </a:rPr>
              <a:t> name associated with it.</a:t>
            </a:r>
          </a:p>
          <a:p>
            <a:pPr algn="just">
              <a:lnSpc>
                <a:spcPts val="3562"/>
              </a:lnSpc>
            </a:pPr>
            <a:r>
              <a:rPr lang="en-US" sz="1750" i="1" spc="16" dirty="0">
                <a:solidFill>
                  <a:srgbClr val="3C3939"/>
                </a:solidFill>
                <a:latin typeface="TT Rounds Condensed Italics"/>
                <a:ea typeface="TT Rounds Condensed Italics"/>
                <a:cs typeface="TT Rounds Condensed Italics"/>
                <a:sym typeface="TT Rounds Condensed Italics"/>
              </a:rPr>
              <a:t>Thread </a:t>
            </a:r>
            <a:r>
              <a:rPr lang="en-US" sz="1750" i="1" spc="16" dirty="0" err="1">
                <a:solidFill>
                  <a:srgbClr val="3C3939"/>
                </a:solidFill>
                <a:latin typeface="TT Rounds Condensed Italics"/>
                <a:ea typeface="TT Rounds Condensed Italics"/>
                <a:cs typeface="TT Rounds Condensed Italics"/>
                <a:sym typeface="TT Rounds Condensed Italics"/>
              </a:rPr>
              <a:t>vThread</a:t>
            </a:r>
            <a:r>
              <a:rPr lang="en-US" sz="1750" i="1" spc="16" dirty="0">
                <a:solidFill>
                  <a:srgbClr val="3C3939"/>
                </a:solidFill>
                <a:latin typeface="TT Rounds Condensed Italics"/>
                <a:ea typeface="TT Rounds Condensed Italics"/>
                <a:cs typeface="TT Rounds Condensed Italics"/>
                <a:sym typeface="TT Rounds Condensed Italics"/>
              </a:rPr>
              <a:t> = </a:t>
            </a:r>
            <a:r>
              <a:rPr lang="en-US" sz="1750" i="1" spc="16" dirty="0" err="1">
                <a:solidFill>
                  <a:srgbClr val="3C3939"/>
                </a:solidFill>
                <a:latin typeface="TT Rounds Condensed Italics"/>
                <a:ea typeface="TT Rounds Condensed Italics"/>
                <a:cs typeface="TT Rounds Condensed Italics"/>
                <a:sym typeface="TT Rounds Condensed Italics"/>
              </a:rPr>
              <a:t>Thread.startVirtualThread</a:t>
            </a:r>
            <a:r>
              <a:rPr lang="en-US" sz="1750" i="1" spc="16" dirty="0">
                <a:solidFill>
                  <a:srgbClr val="3C3939"/>
                </a:solidFill>
                <a:latin typeface="TT Rounds Condensed Italics"/>
                <a:ea typeface="TT Rounds Condensed Italics"/>
                <a:cs typeface="TT Rounds Condensed Italics"/>
                <a:sym typeface="TT Rounds Condensed Italics"/>
              </a:rPr>
              <a:t>(()-&gt; </a:t>
            </a:r>
            <a:r>
              <a:rPr lang="en-US" sz="1750" i="1" spc="16" dirty="0" err="1">
                <a:solidFill>
                  <a:srgbClr val="3C3939"/>
                </a:solidFill>
                <a:latin typeface="TT Rounds Condensed Italics"/>
                <a:ea typeface="TT Rounds Condensed Italics"/>
                <a:cs typeface="TT Rounds Condensed Italics"/>
                <a:sym typeface="TT Rounds Condensed Italics"/>
              </a:rPr>
              <a:t>handleUserRequests</a:t>
            </a:r>
            <a:r>
              <a:rPr lang="en-US" sz="1750" i="1" spc="16" dirty="0">
                <a:solidFill>
                  <a:srgbClr val="3C3939"/>
                </a:solidFill>
                <a:latin typeface="TT Rounds Condensed Italics"/>
                <a:ea typeface="TT Rounds Condensed Italics"/>
                <a:cs typeface="TT Rounds Condensed Italics"/>
                <a:sym typeface="TT Rounds Condensed Italics"/>
              </a:rPr>
              <a:t>())</a:t>
            </a:r>
          </a:p>
          <a:p>
            <a:pPr algn="just">
              <a:lnSpc>
                <a:spcPts val="3124"/>
              </a:lnSpc>
            </a:pPr>
            <a:r>
              <a:rPr lang="en-US" sz="1249" spc="11" dirty="0">
                <a:solidFill>
                  <a:srgbClr val="3C3939"/>
                </a:solidFill>
                <a:latin typeface="Roboto"/>
                <a:ea typeface="Roboto"/>
                <a:cs typeface="Roboto"/>
                <a:sym typeface="Roboto"/>
              </a:rPr>
              <a:t>//Make sure the thread  terminates</a:t>
            </a:r>
          </a:p>
          <a:p>
            <a:pPr algn="just">
              <a:lnSpc>
                <a:spcPts val="3562"/>
              </a:lnSpc>
            </a:pPr>
            <a:r>
              <a:rPr lang="en-US" sz="1750" i="1" spc="16" dirty="0" err="1">
                <a:solidFill>
                  <a:srgbClr val="3C3939"/>
                </a:solidFill>
                <a:latin typeface="TT Rounds Condensed Italics"/>
                <a:ea typeface="TT Rounds Condensed Italics"/>
                <a:cs typeface="TT Rounds Condensed Italics"/>
                <a:sym typeface="TT Rounds Condensed Italics"/>
              </a:rPr>
              <a:t>vThread.join</a:t>
            </a:r>
            <a:r>
              <a:rPr lang="en-US" sz="1750" i="1" spc="16" dirty="0">
                <a:solidFill>
                  <a:srgbClr val="3C3939"/>
                </a:solidFill>
                <a:latin typeface="TT Rounds Condensed Italics"/>
                <a:ea typeface="TT Rounds Condensed Italics"/>
                <a:cs typeface="TT Rounds Condensed Italics"/>
                <a:sym typeface="TT Rounds Condensed Italics"/>
              </a:rPr>
              <a:t>()</a:t>
            </a:r>
          </a:p>
          <a:p>
            <a:pPr algn="just">
              <a:lnSpc>
                <a:spcPts val="3124"/>
              </a:lnSpc>
            </a:pPr>
            <a:r>
              <a:rPr lang="en-US" sz="1249" spc="11" dirty="0">
                <a:solidFill>
                  <a:srgbClr val="3C3939"/>
                </a:solidFill>
                <a:latin typeface="Roboto"/>
                <a:ea typeface="Roboto"/>
                <a:cs typeface="Roboto"/>
                <a:sym typeface="Roboto"/>
              </a:rPr>
              <a:t>//control reaches here once virtual thread completes</a:t>
            </a:r>
          </a:p>
          <a:p>
            <a:pPr algn="l">
              <a:lnSpc>
                <a:spcPts val="3124"/>
              </a:lnSpc>
            </a:pPr>
            <a:endParaRPr lang="en-US" sz="1249" spc="11" dirty="0">
              <a:solidFill>
                <a:srgbClr val="3C3939"/>
              </a:solidFill>
              <a:latin typeface="Roboto"/>
              <a:ea typeface="Roboto"/>
              <a:cs typeface="Roboto"/>
              <a:sym typeface="Roboto"/>
            </a:endParaRPr>
          </a:p>
          <a:p>
            <a:pPr algn="l">
              <a:lnSpc>
                <a:spcPts val="3124"/>
              </a:lnSpc>
            </a:pPr>
            <a:endParaRPr lang="en-US" sz="1249" spc="11" dirty="0">
              <a:solidFill>
                <a:srgbClr val="3C3939"/>
              </a:solidFill>
              <a:latin typeface="Roboto"/>
              <a:ea typeface="Roboto"/>
              <a:cs typeface="Roboto"/>
              <a:sym typeface="Roboto"/>
            </a:endParaRPr>
          </a:p>
          <a:p>
            <a:pPr algn="l">
              <a:lnSpc>
                <a:spcPts val="3124"/>
              </a:lnSpc>
            </a:pPr>
            <a:endParaRPr lang="en-US" sz="1249" spc="11" dirty="0">
              <a:solidFill>
                <a:srgbClr val="3C3939"/>
              </a:solidFill>
              <a:latin typeface="Roboto"/>
              <a:ea typeface="Roboto"/>
              <a:cs typeface="Roboto"/>
              <a:sym typeface="Roboto"/>
            </a:endParaRPr>
          </a:p>
        </p:txBody>
      </p:sp>
      <p:grpSp>
        <p:nvGrpSpPr>
          <p:cNvPr id="12" name="Group 12"/>
          <p:cNvGrpSpPr/>
          <p:nvPr/>
        </p:nvGrpSpPr>
        <p:grpSpPr>
          <a:xfrm>
            <a:off x="9008225" y="1184053"/>
            <a:ext cx="9064045" cy="4321025"/>
            <a:chOff x="0" y="0"/>
            <a:chExt cx="12085393" cy="5761367"/>
          </a:xfrm>
        </p:grpSpPr>
        <p:sp>
          <p:nvSpPr>
            <p:cNvPr id="13" name="Freeform 13"/>
            <p:cNvSpPr/>
            <p:nvPr/>
          </p:nvSpPr>
          <p:spPr>
            <a:xfrm>
              <a:off x="6351" y="6349"/>
              <a:ext cx="12079042" cy="5376164"/>
            </a:xfrm>
            <a:custGeom>
              <a:avLst/>
              <a:gdLst/>
              <a:ahLst/>
              <a:cxnLst/>
              <a:rect l="l" t="t" r="r" b="b"/>
              <a:pathLst>
                <a:path w="11259693" h="5376164">
                  <a:moveTo>
                    <a:pt x="0" y="184658"/>
                  </a:moveTo>
                  <a:cubicBezTo>
                    <a:pt x="0" y="82677"/>
                    <a:pt x="82804" y="0"/>
                    <a:pt x="184912" y="0"/>
                  </a:cubicBezTo>
                  <a:lnTo>
                    <a:pt x="11074781" y="0"/>
                  </a:lnTo>
                  <a:cubicBezTo>
                    <a:pt x="11176889" y="0"/>
                    <a:pt x="11259693" y="82677"/>
                    <a:pt x="11259693" y="184658"/>
                  </a:cubicBezTo>
                  <a:lnTo>
                    <a:pt x="11259693" y="5191506"/>
                  </a:lnTo>
                  <a:cubicBezTo>
                    <a:pt x="11259693" y="5293487"/>
                    <a:pt x="11176889" y="5376164"/>
                    <a:pt x="11074781" y="5376164"/>
                  </a:cubicBezTo>
                  <a:lnTo>
                    <a:pt x="184912" y="5376164"/>
                  </a:lnTo>
                  <a:cubicBezTo>
                    <a:pt x="82804" y="5376164"/>
                    <a:pt x="0" y="5293487"/>
                    <a:pt x="0" y="5191506"/>
                  </a:cubicBezTo>
                  <a:close/>
                </a:path>
              </a:pathLst>
            </a:custGeom>
            <a:solidFill>
              <a:srgbClr val="E1E1EA"/>
            </a:solidFill>
          </p:spPr>
        </p:sp>
        <p:sp>
          <p:nvSpPr>
            <p:cNvPr id="14" name="Freeform 14"/>
            <p:cNvSpPr/>
            <p:nvPr/>
          </p:nvSpPr>
          <p:spPr>
            <a:xfrm>
              <a:off x="0" y="0"/>
              <a:ext cx="11272393" cy="5388864"/>
            </a:xfrm>
            <a:custGeom>
              <a:avLst/>
              <a:gdLst/>
              <a:ahLst/>
              <a:cxnLst/>
              <a:rect l="l" t="t" r="r" b="b"/>
              <a:pathLst>
                <a:path w="11272393" h="5388864">
                  <a:moveTo>
                    <a:pt x="0" y="191008"/>
                  </a:moveTo>
                  <a:cubicBezTo>
                    <a:pt x="0" y="85471"/>
                    <a:pt x="85598" y="0"/>
                    <a:pt x="191262" y="0"/>
                  </a:cubicBezTo>
                  <a:lnTo>
                    <a:pt x="11081131" y="0"/>
                  </a:lnTo>
                  <a:lnTo>
                    <a:pt x="11081131" y="6350"/>
                  </a:lnTo>
                  <a:lnTo>
                    <a:pt x="11081131" y="0"/>
                  </a:lnTo>
                  <a:cubicBezTo>
                    <a:pt x="11186795" y="0"/>
                    <a:pt x="11272393" y="85471"/>
                    <a:pt x="11272393" y="191008"/>
                  </a:cubicBezTo>
                  <a:lnTo>
                    <a:pt x="11266043" y="191008"/>
                  </a:lnTo>
                  <a:lnTo>
                    <a:pt x="11272393" y="191008"/>
                  </a:lnTo>
                  <a:lnTo>
                    <a:pt x="11272393" y="5197856"/>
                  </a:lnTo>
                  <a:lnTo>
                    <a:pt x="11266043" y="5197856"/>
                  </a:lnTo>
                  <a:lnTo>
                    <a:pt x="11272393" y="5197856"/>
                  </a:lnTo>
                  <a:cubicBezTo>
                    <a:pt x="11272393" y="5303393"/>
                    <a:pt x="11186795" y="5388864"/>
                    <a:pt x="11081131" y="5388864"/>
                  </a:cubicBezTo>
                  <a:lnTo>
                    <a:pt x="11081131" y="5382514"/>
                  </a:lnTo>
                  <a:lnTo>
                    <a:pt x="11081131" y="5388864"/>
                  </a:lnTo>
                  <a:lnTo>
                    <a:pt x="191262" y="5388864"/>
                  </a:lnTo>
                  <a:lnTo>
                    <a:pt x="191262" y="5382514"/>
                  </a:lnTo>
                  <a:lnTo>
                    <a:pt x="191262" y="5388864"/>
                  </a:lnTo>
                  <a:cubicBezTo>
                    <a:pt x="85598" y="5388864"/>
                    <a:pt x="0" y="5303393"/>
                    <a:pt x="0" y="5197856"/>
                  </a:cubicBezTo>
                  <a:lnTo>
                    <a:pt x="0" y="191008"/>
                  </a:lnTo>
                  <a:lnTo>
                    <a:pt x="6350" y="191008"/>
                  </a:lnTo>
                  <a:lnTo>
                    <a:pt x="0" y="191008"/>
                  </a:lnTo>
                  <a:moveTo>
                    <a:pt x="12700" y="191008"/>
                  </a:moveTo>
                  <a:lnTo>
                    <a:pt x="12700" y="5197856"/>
                  </a:lnTo>
                  <a:lnTo>
                    <a:pt x="6350" y="5197856"/>
                  </a:lnTo>
                  <a:lnTo>
                    <a:pt x="12700" y="5197856"/>
                  </a:lnTo>
                  <a:cubicBezTo>
                    <a:pt x="12700" y="5296281"/>
                    <a:pt x="92583" y="5376164"/>
                    <a:pt x="191262" y="5376164"/>
                  </a:cubicBezTo>
                  <a:lnTo>
                    <a:pt x="11081131" y="5376164"/>
                  </a:lnTo>
                  <a:cubicBezTo>
                    <a:pt x="11179811" y="5376164"/>
                    <a:pt x="11259693" y="5296281"/>
                    <a:pt x="11259693" y="5197856"/>
                  </a:cubicBezTo>
                  <a:lnTo>
                    <a:pt x="11259693" y="191008"/>
                  </a:lnTo>
                  <a:cubicBezTo>
                    <a:pt x="11259693" y="92583"/>
                    <a:pt x="11179810" y="12700"/>
                    <a:pt x="11081131" y="12700"/>
                  </a:cubicBezTo>
                  <a:lnTo>
                    <a:pt x="191262" y="12700"/>
                  </a:lnTo>
                  <a:lnTo>
                    <a:pt x="191262" y="6350"/>
                  </a:lnTo>
                  <a:lnTo>
                    <a:pt x="191262" y="12700"/>
                  </a:lnTo>
                  <a:cubicBezTo>
                    <a:pt x="92583" y="12700"/>
                    <a:pt x="12700" y="92583"/>
                    <a:pt x="12700" y="191008"/>
                  </a:cubicBezTo>
                  <a:close/>
                </a:path>
              </a:pathLst>
            </a:custGeom>
            <a:solidFill>
              <a:srgbClr val="C7C7D0"/>
            </a:solidFill>
          </p:spPr>
        </p:sp>
        <p:sp>
          <p:nvSpPr>
            <p:cNvPr id="15" name="TextBox 15"/>
            <p:cNvSpPr txBox="1"/>
            <p:nvPr/>
          </p:nvSpPr>
          <p:spPr>
            <a:xfrm>
              <a:off x="95575" y="372444"/>
              <a:ext cx="11989818" cy="5388923"/>
            </a:xfrm>
            <a:prstGeom prst="rect">
              <a:avLst/>
            </a:prstGeom>
          </p:spPr>
          <p:txBody>
            <a:bodyPr lIns="50800" tIns="50800" rIns="50800" bIns="50800" rtlCol="0" anchor="t"/>
            <a:lstStyle/>
            <a:p>
              <a:pPr algn="l">
                <a:lnSpc>
                  <a:spcPts val="2699"/>
                </a:lnSpc>
              </a:pPr>
              <a:r>
                <a:rPr lang="en-US" sz="2249" spc="21" dirty="0">
                  <a:solidFill>
                    <a:srgbClr val="000000"/>
                  </a:solidFill>
                  <a:latin typeface="TT Rounds Condensed"/>
                  <a:ea typeface="TT Rounds Condensed"/>
                  <a:cs typeface="TT Rounds Condensed"/>
                  <a:sym typeface="TT Rounds Condensed"/>
                </a:rPr>
                <a:t>                                  2. Using Virtual Thread Builder</a:t>
              </a:r>
            </a:p>
            <a:p>
              <a:pPr algn="l">
                <a:lnSpc>
                  <a:spcPts val="1499"/>
                </a:lnSpc>
              </a:pPr>
              <a:endParaRPr lang="en-US" sz="2249" spc="21" dirty="0">
                <a:solidFill>
                  <a:srgbClr val="000000"/>
                </a:solidFill>
                <a:latin typeface="TT Rounds Condensed"/>
                <a:ea typeface="TT Rounds Condensed"/>
                <a:cs typeface="TT Rounds Condensed"/>
                <a:sym typeface="TT Rounds Condensed"/>
              </a:endParaRPr>
            </a:p>
            <a:p>
              <a:pPr algn="l">
                <a:lnSpc>
                  <a:spcPts val="1499"/>
                </a:lnSpc>
              </a:pPr>
              <a:r>
                <a:rPr lang="en-US" sz="1249" spc="11" dirty="0">
                  <a:solidFill>
                    <a:srgbClr val="000000"/>
                  </a:solidFill>
                  <a:latin typeface="TT Rounds Condensed"/>
                  <a:ea typeface="TT Rounds Condensed"/>
                  <a:cs typeface="TT Rounds Condensed"/>
                  <a:sym typeface="TT Rounds Condensed"/>
                </a:rPr>
                <a:t>//Create a Virtual Builder object with name and initial index</a:t>
              </a:r>
            </a:p>
            <a:p>
              <a:pPr algn="l">
                <a:lnSpc>
                  <a:spcPts val="2400"/>
                </a:lnSpc>
              </a:pPr>
              <a:r>
                <a:rPr lang="en-US" sz="2000" spc="18" dirty="0" err="1">
                  <a:solidFill>
                    <a:srgbClr val="000000"/>
                  </a:solidFill>
                  <a:latin typeface="TT Rounds Condensed"/>
                  <a:ea typeface="TT Rounds Condensed"/>
                  <a:cs typeface="TT Rounds Condensed"/>
                  <a:sym typeface="TT Rounds Condensed"/>
                </a:rPr>
                <a:t>OfVirtual</a:t>
              </a:r>
              <a:r>
                <a:rPr lang="en-US" sz="2000" spc="18" dirty="0">
                  <a:solidFill>
                    <a:srgbClr val="000000"/>
                  </a:solidFill>
                  <a:latin typeface="TT Rounds Condensed"/>
                  <a:ea typeface="TT Rounds Condensed"/>
                  <a:cs typeface="TT Rounds Condensed"/>
                  <a:sym typeface="TT Rounds Condensed"/>
                </a:rPr>
                <a:t> </a:t>
              </a:r>
              <a:r>
                <a:rPr lang="en-US" sz="2000" spc="18" dirty="0" err="1">
                  <a:solidFill>
                    <a:srgbClr val="000000"/>
                  </a:solidFill>
                  <a:latin typeface="TT Rounds Condensed"/>
                  <a:ea typeface="TT Rounds Condensed"/>
                  <a:cs typeface="TT Rounds Condensed"/>
                  <a:sym typeface="TT Rounds Condensed"/>
                </a:rPr>
                <a:t>vBuilder</a:t>
              </a:r>
              <a:r>
                <a:rPr lang="en-US" sz="2000" spc="18" dirty="0">
                  <a:solidFill>
                    <a:srgbClr val="000000"/>
                  </a:solidFill>
                  <a:latin typeface="TT Rounds Condensed"/>
                  <a:ea typeface="TT Rounds Condensed"/>
                  <a:cs typeface="TT Rounds Condensed"/>
                  <a:sym typeface="TT Rounds Condensed"/>
                </a:rPr>
                <a:t> = </a:t>
              </a:r>
              <a:r>
                <a:rPr lang="en-US" sz="2000" spc="18" dirty="0" err="1">
                  <a:solidFill>
                    <a:srgbClr val="000000"/>
                  </a:solidFill>
                  <a:latin typeface="TT Rounds Condensed"/>
                  <a:ea typeface="TT Rounds Condensed"/>
                  <a:cs typeface="TT Rounds Condensed"/>
                  <a:sym typeface="TT Rounds Condensed"/>
                </a:rPr>
                <a:t>Thread.ofVirtual</a:t>
              </a:r>
              <a:r>
                <a:rPr lang="en-US" sz="2000" spc="18" dirty="0">
                  <a:solidFill>
                    <a:srgbClr val="000000"/>
                  </a:solidFill>
                  <a:latin typeface="TT Rounds Condensed"/>
                  <a:ea typeface="TT Rounds Condensed"/>
                  <a:cs typeface="TT Rounds Condensed"/>
                  <a:sym typeface="TT Rounds Condensed"/>
                </a:rPr>
                <a:t>().name(“userThread”,0)</a:t>
              </a:r>
            </a:p>
            <a:p>
              <a:pPr algn="l">
                <a:lnSpc>
                  <a:spcPts val="1499"/>
                </a:lnSpc>
              </a:pPr>
              <a:endParaRPr lang="en-US" sz="2000" spc="18" dirty="0">
                <a:solidFill>
                  <a:srgbClr val="000000"/>
                </a:solidFill>
                <a:latin typeface="TT Rounds Condensed"/>
                <a:ea typeface="TT Rounds Condensed"/>
                <a:cs typeface="TT Rounds Condensed"/>
                <a:sym typeface="TT Rounds Condensed"/>
              </a:endParaRPr>
            </a:p>
            <a:p>
              <a:pPr algn="l">
                <a:lnSpc>
                  <a:spcPts val="1499"/>
                </a:lnSpc>
              </a:pPr>
              <a:r>
                <a:rPr lang="en-US" sz="1249" spc="11" dirty="0">
                  <a:solidFill>
                    <a:srgbClr val="000000"/>
                  </a:solidFill>
                  <a:latin typeface="TT Rounds Condensed"/>
                  <a:ea typeface="TT Rounds Condensed"/>
                  <a:cs typeface="TT Rounds Condensed"/>
                  <a:sym typeface="TT Rounds Condensed"/>
                </a:rPr>
                <a:t>//Start two virtual threads using the builder</a:t>
              </a:r>
            </a:p>
            <a:p>
              <a:pPr algn="l">
                <a:lnSpc>
                  <a:spcPts val="2100"/>
                </a:lnSpc>
              </a:pPr>
              <a:r>
                <a:rPr lang="en-US" sz="1750" i="1" spc="16" dirty="0">
                  <a:solidFill>
                    <a:srgbClr val="000000"/>
                  </a:solidFill>
                  <a:latin typeface="TT Rounds Condensed Italics"/>
                  <a:ea typeface="TT Rounds Condensed Italics"/>
                  <a:cs typeface="TT Rounds Condensed Italics"/>
                  <a:sym typeface="TT Rounds Condensed Italics"/>
                </a:rPr>
                <a:t>Thread vThread1 = </a:t>
              </a:r>
              <a:r>
                <a:rPr lang="en-US" sz="1750" i="1" spc="16" dirty="0" err="1">
                  <a:solidFill>
                    <a:srgbClr val="000000"/>
                  </a:solidFill>
                  <a:latin typeface="TT Rounds Condensed Italics"/>
                  <a:ea typeface="TT Rounds Condensed Italics"/>
                  <a:cs typeface="TT Rounds Condensed Italics"/>
                  <a:sym typeface="TT Rounds Condensed Italics"/>
                </a:rPr>
                <a:t>vBuilder.start</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VirtualMethodPlays</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handleUserRequest</a:t>
              </a:r>
              <a:r>
                <a:rPr lang="en-US" sz="1750" i="1" spc="16" dirty="0">
                  <a:solidFill>
                    <a:srgbClr val="000000"/>
                  </a:solidFill>
                  <a:latin typeface="TT Rounds Condensed Italics"/>
                  <a:ea typeface="TT Rounds Condensed Italics"/>
                  <a:cs typeface="TT Rounds Condensed Italics"/>
                  <a:sym typeface="TT Rounds Condensed Italics"/>
                </a:rPr>
                <a:t>())</a:t>
              </a:r>
            </a:p>
            <a:p>
              <a:pPr algn="l">
                <a:lnSpc>
                  <a:spcPts val="2100"/>
                </a:lnSpc>
              </a:pPr>
              <a:r>
                <a:rPr lang="en-US" sz="1750" i="1" spc="16" dirty="0">
                  <a:solidFill>
                    <a:srgbClr val="000000"/>
                  </a:solidFill>
                  <a:latin typeface="TT Rounds Condensed Italics"/>
                  <a:ea typeface="TT Rounds Condensed Italics"/>
                  <a:cs typeface="TT Rounds Condensed Italics"/>
                  <a:sym typeface="TT Rounds Condensed Italics"/>
                </a:rPr>
                <a:t>Thread vThread2 = </a:t>
              </a:r>
              <a:r>
                <a:rPr lang="en-US" sz="1750" i="1" spc="16" dirty="0" err="1">
                  <a:solidFill>
                    <a:srgbClr val="000000"/>
                  </a:solidFill>
                  <a:latin typeface="TT Rounds Condensed Italics"/>
                  <a:ea typeface="TT Rounds Condensed Italics"/>
                  <a:cs typeface="TT Rounds Condensed Italics"/>
                  <a:sym typeface="TT Rounds Condensed Italics"/>
                </a:rPr>
                <a:t>vBuilder.start</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VirtualMethodPlays</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handleUserRequest</a:t>
              </a:r>
              <a:r>
                <a:rPr lang="en-US" sz="1750" i="1" spc="16" dirty="0">
                  <a:solidFill>
                    <a:srgbClr val="000000"/>
                  </a:solidFill>
                  <a:latin typeface="TT Rounds Condensed Italics"/>
                  <a:ea typeface="TT Rounds Condensed Italics"/>
                  <a:cs typeface="TT Rounds Condensed Italics"/>
                  <a:sym typeface="TT Rounds Condensed Italics"/>
                </a:rPr>
                <a:t>())</a:t>
              </a:r>
            </a:p>
            <a:p>
              <a:pPr algn="l">
                <a:lnSpc>
                  <a:spcPts val="1499"/>
                </a:lnSpc>
              </a:pPr>
              <a:endParaRPr lang="en-US" sz="1750" i="1" spc="16" dirty="0">
                <a:solidFill>
                  <a:srgbClr val="000000"/>
                </a:solidFill>
                <a:latin typeface="TT Rounds Condensed Italics"/>
                <a:ea typeface="TT Rounds Condensed Italics"/>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//Make sure the thread  terminates</a:t>
              </a:r>
            </a:p>
            <a:p>
              <a:pPr algn="l">
                <a:lnSpc>
                  <a:spcPts val="2400"/>
                </a:lnSpc>
              </a:pPr>
              <a:r>
                <a:rPr lang="en-US" sz="2000" i="1" spc="18" dirty="0">
                  <a:solidFill>
                    <a:srgbClr val="3C3939"/>
                  </a:solidFill>
                  <a:latin typeface="TT Rounds Condensed Italics"/>
                  <a:ea typeface="TT Rounds Condensed Italics"/>
                  <a:cs typeface="TT Rounds Condensed Italics"/>
                  <a:sym typeface="TT Rounds Condensed Italics"/>
                </a:rPr>
                <a:t>vThread1.join()</a:t>
              </a:r>
            </a:p>
            <a:p>
              <a:pPr algn="l">
                <a:lnSpc>
                  <a:spcPts val="2400"/>
                </a:lnSpc>
              </a:pPr>
              <a:r>
                <a:rPr lang="en-US" sz="2000" i="1" spc="18" dirty="0">
                  <a:solidFill>
                    <a:srgbClr val="3C3939"/>
                  </a:solidFill>
                  <a:latin typeface="TT Rounds Condensed Italics"/>
                  <a:ea typeface="TT Rounds Condensed Italics"/>
                  <a:cs typeface="TT Rounds Condensed Italics"/>
                  <a:sym typeface="TT Rounds Condensed Italics"/>
                </a:rPr>
                <a:t>vThread2.join()</a:t>
              </a:r>
            </a:p>
            <a:p>
              <a:pPr algn="l">
                <a:lnSpc>
                  <a:spcPts val="1499"/>
                </a:lnSpc>
              </a:pPr>
              <a:endParaRPr lang="en-US" sz="2000" i="1" spc="18" dirty="0">
                <a:solidFill>
                  <a:srgbClr val="3C3939"/>
                </a:solidFill>
                <a:latin typeface="TT Rounds Condensed Italics"/>
                <a:ea typeface="TT Rounds Condensed Italics"/>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//control reaches here once virtual thread completes</a:t>
              </a:r>
            </a:p>
            <a:p>
              <a:pPr algn="l">
                <a:lnSpc>
                  <a:spcPts val="1499"/>
                </a:lnSpc>
              </a:pPr>
              <a:endParaRPr lang="en-US" sz="1249" spc="11" dirty="0">
                <a:solidFill>
                  <a:srgbClr val="3C3939"/>
                </a:solidFill>
                <a:latin typeface="Roboto"/>
                <a:ea typeface="Roboto"/>
                <a:cs typeface="Roboto"/>
                <a:sym typeface="Roboto"/>
              </a:endParaRPr>
            </a:p>
            <a:p>
              <a:pPr algn="l">
                <a:lnSpc>
                  <a:spcPts val="1499"/>
                </a:lnSpc>
              </a:pPr>
              <a:endParaRPr lang="en-US" sz="1249" spc="11" dirty="0">
                <a:solidFill>
                  <a:srgbClr val="3C3939"/>
                </a:solidFill>
                <a:latin typeface="Roboto"/>
                <a:ea typeface="Roboto"/>
                <a:cs typeface="Roboto"/>
                <a:sym typeface="Roboto"/>
              </a:endParaRPr>
            </a:p>
          </p:txBody>
        </p:sp>
      </p:grpSp>
      <p:grpSp>
        <p:nvGrpSpPr>
          <p:cNvPr id="16" name="Group 16"/>
          <p:cNvGrpSpPr/>
          <p:nvPr/>
        </p:nvGrpSpPr>
        <p:grpSpPr>
          <a:xfrm>
            <a:off x="49450" y="5462007"/>
            <a:ext cx="8958775" cy="4680764"/>
            <a:chOff x="0" y="-430769"/>
            <a:chExt cx="11945033" cy="6241019"/>
          </a:xfrm>
        </p:grpSpPr>
        <p:sp>
          <p:nvSpPr>
            <p:cNvPr id="17" name="Freeform 17"/>
            <p:cNvSpPr/>
            <p:nvPr/>
          </p:nvSpPr>
          <p:spPr>
            <a:xfrm>
              <a:off x="94847" y="-430769"/>
              <a:ext cx="11506454" cy="6241018"/>
            </a:xfrm>
            <a:custGeom>
              <a:avLst/>
              <a:gdLst/>
              <a:ahLst/>
              <a:cxnLst/>
              <a:rect l="l" t="t" r="r" b="b"/>
              <a:pathLst>
                <a:path w="11506454" h="5797550">
                  <a:moveTo>
                    <a:pt x="0" y="199136"/>
                  </a:moveTo>
                  <a:cubicBezTo>
                    <a:pt x="0" y="89154"/>
                    <a:pt x="89281" y="0"/>
                    <a:pt x="199390" y="0"/>
                  </a:cubicBezTo>
                  <a:lnTo>
                    <a:pt x="11307064" y="0"/>
                  </a:lnTo>
                  <a:cubicBezTo>
                    <a:pt x="11417173" y="0"/>
                    <a:pt x="11506454" y="89154"/>
                    <a:pt x="11506454" y="199136"/>
                  </a:cubicBezTo>
                  <a:lnTo>
                    <a:pt x="11506454" y="5598414"/>
                  </a:lnTo>
                  <a:cubicBezTo>
                    <a:pt x="11506454" y="5708396"/>
                    <a:pt x="11417173" y="5797550"/>
                    <a:pt x="11307064" y="5797550"/>
                  </a:cubicBezTo>
                  <a:lnTo>
                    <a:pt x="199390" y="5797550"/>
                  </a:lnTo>
                  <a:cubicBezTo>
                    <a:pt x="89281" y="5797550"/>
                    <a:pt x="0" y="5708396"/>
                    <a:pt x="0" y="5598414"/>
                  </a:cubicBezTo>
                  <a:close/>
                </a:path>
              </a:pathLst>
            </a:custGeom>
            <a:solidFill>
              <a:srgbClr val="E1E1EA"/>
            </a:solidFill>
          </p:spPr>
        </p:sp>
        <p:sp>
          <p:nvSpPr>
            <p:cNvPr id="18" name="Freeform 18"/>
            <p:cNvSpPr/>
            <p:nvPr/>
          </p:nvSpPr>
          <p:spPr>
            <a:xfrm>
              <a:off x="0" y="0"/>
              <a:ext cx="11519154" cy="5810250"/>
            </a:xfrm>
            <a:custGeom>
              <a:avLst/>
              <a:gdLst/>
              <a:ahLst/>
              <a:cxnLst/>
              <a:rect l="l" t="t" r="r" b="b"/>
              <a:pathLst>
                <a:path w="11519154" h="5810250">
                  <a:moveTo>
                    <a:pt x="0" y="205486"/>
                  </a:moveTo>
                  <a:cubicBezTo>
                    <a:pt x="0" y="91948"/>
                    <a:pt x="92075" y="0"/>
                    <a:pt x="205740" y="0"/>
                  </a:cubicBezTo>
                  <a:lnTo>
                    <a:pt x="11313414" y="0"/>
                  </a:lnTo>
                  <a:lnTo>
                    <a:pt x="11313414" y="6350"/>
                  </a:lnTo>
                  <a:lnTo>
                    <a:pt x="11313414" y="0"/>
                  </a:lnTo>
                  <a:cubicBezTo>
                    <a:pt x="11427079" y="0"/>
                    <a:pt x="11519154" y="91948"/>
                    <a:pt x="11519154" y="205486"/>
                  </a:cubicBezTo>
                  <a:lnTo>
                    <a:pt x="11512804" y="205486"/>
                  </a:lnTo>
                  <a:lnTo>
                    <a:pt x="11519154" y="205486"/>
                  </a:lnTo>
                  <a:lnTo>
                    <a:pt x="11519154" y="5604764"/>
                  </a:lnTo>
                  <a:lnTo>
                    <a:pt x="11512804" y="5604764"/>
                  </a:lnTo>
                  <a:lnTo>
                    <a:pt x="11519154" y="5604764"/>
                  </a:lnTo>
                  <a:cubicBezTo>
                    <a:pt x="11519154" y="5718302"/>
                    <a:pt x="11427079" y="5810250"/>
                    <a:pt x="11313414" y="5810250"/>
                  </a:cubicBezTo>
                  <a:lnTo>
                    <a:pt x="11313414" y="5803900"/>
                  </a:lnTo>
                  <a:lnTo>
                    <a:pt x="11313414" y="5810250"/>
                  </a:lnTo>
                  <a:lnTo>
                    <a:pt x="205740" y="5810250"/>
                  </a:lnTo>
                  <a:lnTo>
                    <a:pt x="205740" y="5803900"/>
                  </a:lnTo>
                  <a:lnTo>
                    <a:pt x="205740" y="5810250"/>
                  </a:lnTo>
                  <a:cubicBezTo>
                    <a:pt x="92075" y="5810250"/>
                    <a:pt x="0" y="5718302"/>
                    <a:pt x="0" y="5604764"/>
                  </a:cubicBezTo>
                  <a:lnTo>
                    <a:pt x="0" y="205486"/>
                  </a:lnTo>
                  <a:lnTo>
                    <a:pt x="6350" y="205486"/>
                  </a:lnTo>
                  <a:lnTo>
                    <a:pt x="0" y="205486"/>
                  </a:lnTo>
                  <a:moveTo>
                    <a:pt x="12700" y="205486"/>
                  </a:moveTo>
                  <a:lnTo>
                    <a:pt x="12700" y="5604764"/>
                  </a:lnTo>
                  <a:lnTo>
                    <a:pt x="6350" y="5604764"/>
                  </a:lnTo>
                  <a:lnTo>
                    <a:pt x="12700" y="5604764"/>
                  </a:lnTo>
                  <a:cubicBezTo>
                    <a:pt x="12700" y="5711190"/>
                    <a:pt x="99060" y="5797550"/>
                    <a:pt x="205740" y="5797550"/>
                  </a:cubicBezTo>
                  <a:lnTo>
                    <a:pt x="11313414" y="5797550"/>
                  </a:lnTo>
                  <a:cubicBezTo>
                    <a:pt x="11419967" y="5797550"/>
                    <a:pt x="11506454" y="5711190"/>
                    <a:pt x="11506454" y="5604764"/>
                  </a:cubicBezTo>
                  <a:lnTo>
                    <a:pt x="11506454" y="205486"/>
                  </a:lnTo>
                  <a:cubicBezTo>
                    <a:pt x="11506454" y="99060"/>
                    <a:pt x="11420094" y="12700"/>
                    <a:pt x="11313414" y="12700"/>
                  </a:cubicBezTo>
                  <a:lnTo>
                    <a:pt x="205740" y="12700"/>
                  </a:lnTo>
                  <a:lnTo>
                    <a:pt x="205740" y="6350"/>
                  </a:lnTo>
                  <a:lnTo>
                    <a:pt x="205740" y="12700"/>
                  </a:lnTo>
                  <a:cubicBezTo>
                    <a:pt x="99060" y="12700"/>
                    <a:pt x="12700" y="99060"/>
                    <a:pt x="12700" y="205486"/>
                  </a:cubicBezTo>
                  <a:close/>
                </a:path>
              </a:pathLst>
            </a:custGeom>
            <a:solidFill>
              <a:srgbClr val="C7C7D0"/>
            </a:solidFill>
          </p:spPr>
        </p:sp>
        <p:sp>
          <p:nvSpPr>
            <p:cNvPr id="19" name="TextBox 19"/>
            <p:cNvSpPr txBox="1"/>
            <p:nvPr/>
          </p:nvSpPr>
          <p:spPr>
            <a:xfrm>
              <a:off x="425845" y="-266108"/>
              <a:ext cx="11519188" cy="6028389"/>
            </a:xfrm>
            <a:prstGeom prst="rect">
              <a:avLst/>
            </a:prstGeom>
          </p:spPr>
          <p:txBody>
            <a:bodyPr lIns="50800" tIns="50800" rIns="50800" bIns="50800" rtlCol="0" anchor="t"/>
            <a:lstStyle/>
            <a:p>
              <a:pPr algn="l">
                <a:lnSpc>
                  <a:spcPts val="2699"/>
                </a:lnSpc>
              </a:pPr>
              <a:r>
                <a:rPr lang="en-US" sz="2249" spc="21" dirty="0">
                  <a:solidFill>
                    <a:srgbClr val="000000"/>
                  </a:solidFill>
                  <a:latin typeface="TT Rounds Condensed"/>
                  <a:ea typeface="TT Rounds Condensed"/>
                  <a:cs typeface="TT Rounds Condensed"/>
                  <a:sym typeface="TT Rounds Condensed"/>
                </a:rPr>
                <a:t>                             3. Using Virtual Thread Factory</a:t>
              </a:r>
            </a:p>
            <a:p>
              <a:pPr algn="l">
                <a:lnSpc>
                  <a:spcPts val="1499"/>
                </a:lnSpc>
              </a:pPr>
              <a:endParaRPr lang="en-US" sz="2249" spc="21" dirty="0">
                <a:solidFill>
                  <a:srgbClr val="000000"/>
                </a:solidFill>
                <a:latin typeface="TT Rounds Condensed"/>
                <a:ea typeface="TT Rounds Condensed"/>
                <a:cs typeface="TT Rounds Condensed"/>
                <a:sym typeface="TT Rounds Condensed"/>
              </a:endParaRPr>
            </a:p>
            <a:p>
              <a:pPr algn="l">
                <a:lnSpc>
                  <a:spcPts val="1499"/>
                </a:lnSpc>
              </a:pPr>
              <a:r>
                <a:rPr lang="en-US" sz="1249" spc="11" dirty="0">
                  <a:solidFill>
                    <a:srgbClr val="000000"/>
                  </a:solidFill>
                  <a:latin typeface="TT Rounds Condensed"/>
                  <a:ea typeface="TT Rounds Condensed"/>
                  <a:cs typeface="TT Rounds Condensed"/>
                  <a:sym typeface="TT Rounds Condensed"/>
                </a:rPr>
                <a:t>//Create a thread factory</a:t>
              </a:r>
            </a:p>
            <a:p>
              <a:pPr algn="l">
                <a:lnSpc>
                  <a:spcPts val="2400"/>
                </a:lnSpc>
              </a:pPr>
              <a:r>
                <a:rPr lang="en-US" sz="2000" spc="18" dirty="0" err="1">
                  <a:solidFill>
                    <a:srgbClr val="000000"/>
                  </a:solidFill>
                  <a:latin typeface="TT Rounds Condensed"/>
                  <a:ea typeface="TT Rounds Condensed"/>
                  <a:cs typeface="TT Rounds Condensed"/>
                  <a:sym typeface="TT Rounds Condensed"/>
                </a:rPr>
                <a:t>ThreadFactory</a:t>
              </a:r>
              <a:r>
                <a:rPr lang="en-US" sz="2000" spc="18" dirty="0">
                  <a:solidFill>
                    <a:srgbClr val="000000"/>
                  </a:solidFill>
                  <a:latin typeface="TT Rounds Condensed"/>
                  <a:ea typeface="TT Rounds Condensed"/>
                  <a:cs typeface="TT Rounds Condensed"/>
                  <a:sym typeface="TT Rounds Condensed"/>
                </a:rPr>
                <a:t> factory = </a:t>
              </a:r>
              <a:r>
                <a:rPr lang="en-US" sz="2000" spc="18" dirty="0" err="1">
                  <a:solidFill>
                    <a:srgbClr val="000000"/>
                  </a:solidFill>
                  <a:latin typeface="TT Rounds Condensed"/>
                  <a:ea typeface="TT Rounds Condensed"/>
                  <a:cs typeface="TT Rounds Condensed"/>
                  <a:sym typeface="TT Rounds Condensed"/>
                </a:rPr>
                <a:t>Thread.ofVirtual</a:t>
              </a:r>
              <a:r>
                <a:rPr lang="en-US" sz="2000" spc="18" dirty="0">
                  <a:solidFill>
                    <a:srgbClr val="000000"/>
                  </a:solidFill>
                  <a:latin typeface="TT Rounds Condensed"/>
                  <a:ea typeface="TT Rounds Condensed"/>
                  <a:cs typeface="TT Rounds Condensed"/>
                  <a:sym typeface="TT Rounds Condensed"/>
                </a:rPr>
                <a:t>().name(“userThread”,0).factory()</a:t>
              </a:r>
            </a:p>
            <a:p>
              <a:pPr algn="l">
                <a:lnSpc>
                  <a:spcPts val="1499"/>
                </a:lnSpc>
              </a:pPr>
              <a:endParaRPr lang="en-US" sz="2000" spc="18" dirty="0">
                <a:solidFill>
                  <a:srgbClr val="000000"/>
                </a:solidFill>
                <a:latin typeface="TT Rounds Condensed"/>
                <a:ea typeface="TT Rounds Condensed"/>
                <a:cs typeface="TT Rounds Condensed"/>
                <a:sym typeface="TT Rounds Condensed"/>
              </a:endParaRPr>
            </a:p>
            <a:p>
              <a:pPr algn="l">
                <a:lnSpc>
                  <a:spcPts val="1349"/>
                </a:lnSpc>
              </a:pPr>
              <a:r>
                <a:rPr lang="en-US" sz="1124" spc="10" dirty="0">
                  <a:solidFill>
                    <a:srgbClr val="000000"/>
                  </a:solidFill>
                  <a:latin typeface="TT Rounds Condensed"/>
                  <a:ea typeface="TT Rounds Condensed"/>
                  <a:cs typeface="TT Rounds Condensed"/>
                  <a:sym typeface="TT Rounds Condensed"/>
                </a:rPr>
                <a:t>//Start two virtual threads using the factory</a:t>
              </a:r>
            </a:p>
            <a:p>
              <a:pPr algn="l">
                <a:lnSpc>
                  <a:spcPts val="2100"/>
                </a:lnSpc>
              </a:pPr>
              <a:r>
                <a:rPr lang="en-US" sz="1750" i="1" spc="16" dirty="0">
                  <a:solidFill>
                    <a:srgbClr val="000000"/>
                  </a:solidFill>
                  <a:latin typeface="TT Rounds Condensed Italics"/>
                  <a:ea typeface="TT Rounds Condensed Italics"/>
                  <a:cs typeface="TT Rounds Condensed Italics"/>
                  <a:sym typeface="TT Rounds Condensed Italics"/>
                </a:rPr>
                <a:t>Thread vThread1 = </a:t>
              </a:r>
              <a:r>
                <a:rPr lang="en-US" sz="1750" i="1" spc="16" dirty="0" err="1">
                  <a:solidFill>
                    <a:srgbClr val="000000"/>
                  </a:solidFill>
                  <a:latin typeface="TT Rounds Condensed Italics"/>
                  <a:ea typeface="TT Rounds Condensed Italics"/>
                  <a:cs typeface="TT Rounds Condensed Italics"/>
                  <a:sym typeface="TT Rounds Condensed Italics"/>
                </a:rPr>
                <a:t>factory.newThread</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VirtualMethodsPlay</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handleUserRequest</a:t>
              </a:r>
              <a:r>
                <a:rPr lang="en-US" sz="1750" i="1" spc="16" dirty="0">
                  <a:solidFill>
                    <a:srgbClr val="000000"/>
                  </a:solidFill>
                  <a:latin typeface="TT Rounds Condensed Italics"/>
                  <a:ea typeface="TT Rounds Condensed Italics"/>
                  <a:cs typeface="TT Rounds Condensed Italics"/>
                  <a:sym typeface="TT Rounds Condensed Italics"/>
                </a:rPr>
                <a:t>())</a:t>
              </a:r>
            </a:p>
            <a:p>
              <a:pPr algn="l">
                <a:lnSpc>
                  <a:spcPts val="2100"/>
                </a:lnSpc>
              </a:pPr>
              <a:r>
                <a:rPr lang="en-US" sz="1750" i="1" spc="16" dirty="0" err="1">
                  <a:solidFill>
                    <a:srgbClr val="000000"/>
                  </a:solidFill>
                  <a:latin typeface="TT Rounds Condensed Italics"/>
                  <a:ea typeface="TT Rounds Condensed Italics"/>
                  <a:cs typeface="TT Rounds Condensed Italics"/>
                  <a:sym typeface="TT Rounds Condensed Italics"/>
                </a:rPr>
                <a:t>vThread.start</a:t>
              </a:r>
              <a:r>
                <a:rPr lang="en-US" sz="1750" i="1" spc="16" dirty="0">
                  <a:solidFill>
                    <a:srgbClr val="000000"/>
                  </a:solidFill>
                  <a:latin typeface="TT Rounds Condensed Italics"/>
                  <a:ea typeface="TT Rounds Condensed Italics"/>
                  <a:cs typeface="TT Rounds Condensed Italics"/>
                  <a:sym typeface="TT Rounds Condensed Italics"/>
                </a:rPr>
                <a:t>()</a:t>
              </a:r>
            </a:p>
            <a:p>
              <a:pPr algn="l">
                <a:lnSpc>
                  <a:spcPts val="1499"/>
                </a:lnSpc>
              </a:pPr>
              <a:endParaRPr lang="en-US" sz="1750" i="1" spc="16" dirty="0">
                <a:solidFill>
                  <a:srgbClr val="000000"/>
                </a:solidFill>
                <a:latin typeface="TT Rounds Condensed Italics"/>
                <a:ea typeface="TT Rounds Condensed Italics"/>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//Make sure the thread  terminates</a:t>
              </a:r>
            </a:p>
            <a:p>
              <a:pPr algn="l">
                <a:lnSpc>
                  <a:spcPts val="2400"/>
                </a:lnSpc>
              </a:pPr>
              <a:r>
                <a:rPr lang="en-US" sz="2000" i="1" spc="18" dirty="0">
                  <a:solidFill>
                    <a:srgbClr val="3C3939"/>
                  </a:solidFill>
                  <a:latin typeface="TT Rounds Condensed Italics"/>
                  <a:ea typeface="TT Rounds Condensed Italics"/>
                  <a:cs typeface="TT Rounds Condensed Italics"/>
                  <a:sym typeface="TT Rounds Condensed Italics"/>
                </a:rPr>
                <a:t>vThread1.join()</a:t>
              </a:r>
            </a:p>
            <a:p>
              <a:pPr algn="l">
                <a:lnSpc>
                  <a:spcPts val="1499"/>
                </a:lnSpc>
              </a:pPr>
              <a:endParaRPr lang="en-US" sz="2000" i="1" spc="18" dirty="0">
                <a:solidFill>
                  <a:srgbClr val="3C3939"/>
                </a:solidFill>
                <a:latin typeface="TT Rounds Condensed Italics"/>
                <a:ea typeface="TT Rounds Condensed Italics"/>
                <a:cs typeface="TT Rounds Condensed Italics"/>
                <a:sym typeface="TT Rounds Condensed Italics"/>
              </a:endParaRPr>
            </a:p>
            <a:p>
              <a:pPr algn="l">
                <a:lnSpc>
                  <a:spcPts val="1499"/>
                </a:lnSpc>
              </a:pPr>
              <a:endParaRPr lang="en-US" sz="2000" i="1" spc="18" dirty="0">
                <a:solidFill>
                  <a:srgbClr val="3C3939"/>
                </a:solidFill>
                <a:latin typeface="TT Rounds Condensed Italics"/>
                <a:ea typeface="TT Rounds Condensed Italics"/>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//control reaches here once virtual thread completes</a:t>
              </a:r>
            </a:p>
            <a:p>
              <a:pPr algn="l">
                <a:lnSpc>
                  <a:spcPts val="1499"/>
                </a:lnSpc>
              </a:pPr>
              <a:endParaRPr lang="en-US" sz="1249" spc="11" dirty="0">
                <a:solidFill>
                  <a:srgbClr val="3C3939"/>
                </a:solidFill>
                <a:latin typeface="Roboto"/>
                <a:ea typeface="Roboto"/>
                <a:cs typeface="Roboto"/>
                <a:sym typeface="Roboto"/>
              </a:endParaRPr>
            </a:p>
            <a:p>
              <a:pPr algn="l">
                <a:lnSpc>
                  <a:spcPts val="1499"/>
                </a:lnSpc>
              </a:pPr>
              <a:endParaRPr lang="en-US" sz="1249" spc="11" dirty="0">
                <a:solidFill>
                  <a:srgbClr val="3C3939"/>
                </a:solidFill>
                <a:latin typeface="Roboto"/>
                <a:ea typeface="Roboto"/>
                <a:cs typeface="Roboto"/>
                <a:sym typeface="Roboto"/>
              </a:endParaRPr>
            </a:p>
          </p:txBody>
        </p:sp>
      </p:grpSp>
      <p:grpSp>
        <p:nvGrpSpPr>
          <p:cNvPr id="20" name="Group 20"/>
          <p:cNvGrpSpPr/>
          <p:nvPr/>
        </p:nvGrpSpPr>
        <p:grpSpPr>
          <a:xfrm>
            <a:off x="8951336" y="5462009"/>
            <a:ext cx="9216079" cy="4644785"/>
            <a:chOff x="0" y="-374916"/>
            <a:chExt cx="11639316" cy="6799417"/>
          </a:xfrm>
        </p:grpSpPr>
        <p:sp>
          <p:nvSpPr>
            <p:cNvPr id="21" name="Freeform 21"/>
            <p:cNvSpPr/>
            <p:nvPr/>
          </p:nvSpPr>
          <p:spPr>
            <a:xfrm>
              <a:off x="44276" y="-374916"/>
              <a:ext cx="11506455" cy="6799417"/>
            </a:xfrm>
            <a:custGeom>
              <a:avLst/>
              <a:gdLst/>
              <a:ahLst/>
              <a:cxnLst/>
              <a:rect l="l" t="t" r="r" b="b"/>
              <a:pathLst>
                <a:path w="11506454" h="5797550">
                  <a:moveTo>
                    <a:pt x="0" y="199136"/>
                  </a:moveTo>
                  <a:cubicBezTo>
                    <a:pt x="0" y="89154"/>
                    <a:pt x="89281" y="0"/>
                    <a:pt x="199390" y="0"/>
                  </a:cubicBezTo>
                  <a:lnTo>
                    <a:pt x="11307064" y="0"/>
                  </a:lnTo>
                  <a:cubicBezTo>
                    <a:pt x="11417173" y="0"/>
                    <a:pt x="11506454" y="89154"/>
                    <a:pt x="11506454" y="199136"/>
                  </a:cubicBezTo>
                  <a:lnTo>
                    <a:pt x="11506454" y="5598414"/>
                  </a:lnTo>
                  <a:cubicBezTo>
                    <a:pt x="11506454" y="5708396"/>
                    <a:pt x="11417173" y="5797550"/>
                    <a:pt x="11307064" y="5797550"/>
                  </a:cubicBezTo>
                  <a:lnTo>
                    <a:pt x="199390" y="5797550"/>
                  </a:lnTo>
                  <a:cubicBezTo>
                    <a:pt x="89281" y="5797550"/>
                    <a:pt x="0" y="5708396"/>
                    <a:pt x="0" y="5598414"/>
                  </a:cubicBezTo>
                  <a:close/>
                </a:path>
              </a:pathLst>
            </a:custGeom>
            <a:solidFill>
              <a:srgbClr val="E1E1EA"/>
            </a:solidFill>
          </p:spPr>
        </p:sp>
        <p:sp>
          <p:nvSpPr>
            <p:cNvPr id="22" name="Freeform 22"/>
            <p:cNvSpPr/>
            <p:nvPr/>
          </p:nvSpPr>
          <p:spPr>
            <a:xfrm>
              <a:off x="0" y="0"/>
              <a:ext cx="11519154" cy="5810250"/>
            </a:xfrm>
            <a:custGeom>
              <a:avLst/>
              <a:gdLst/>
              <a:ahLst/>
              <a:cxnLst/>
              <a:rect l="l" t="t" r="r" b="b"/>
              <a:pathLst>
                <a:path w="11519154" h="5810250">
                  <a:moveTo>
                    <a:pt x="0" y="205486"/>
                  </a:moveTo>
                  <a:cubicBezTo>
                    <a:pt x="0" y="91948"/>
                    <a:pt x="92075" y="0"/>
                    <a:pt x="205740" y="0"/>
                  </a:cubicBezTo>
                  <a:lnTo>
                    <a:pt x="11313414" y="0"/>
                  </a:lnTo>
                  <a:lnTo>
                    <a:pt x="11313414" y="6350"/>
                  </a:lnTo>
                  <a:lnTo>
                    <a:pt x="11313414" y="0"/>
                  </a:lnTo>
                  <a:cubicBezTo>
                    <a:pt x="11427079" y="0"/>
                    <a:pt x="11519154" y="91948"/>
                    <a:pt x="11519154" y="205486"/>
                  </a:cubicBezTo>
                  <a:lnTo>
                    <a:pt x="11512804" y="205486"/>
                  </a:lnTo>
                  <a:lnTo>
                    <a:pt x="11519154" y="205486"/>
                  </a:lnTo>
                  <a:lnTo>
                    <a:pt x="11519154" y="5604764"/>
                  </a:lnTo>
                  <a:lnTo>
                    <a:pt x="11512804" y="5604764"/>
                  </a:lnTo>
                  <a:lnTo>
                    <a:pt x="11519154" y="5604764"/>
                  </a:lnTo>
                  <a:cubicBezTo>
                    <a:pt x="11519154" y="5718302"/>
                    <a:pt x="11427079" y="5810250"/>
                    <a:pt x="11313414" y="5810250"/>
                  </a:cubicBezTo>
                  <a:lnTo>
                    <a:pt x="11313414" y="5803900"/>
                  </a:lnTo>
                  <a:lnTo>
                    <a:pt x="11313414" y="5810250"/>
                  </a:lnTo>
                  <a:lnTo>
                    <a:pt x="205740" y="5810250"/>
                  </a:lnTo>
                  <a:lnTo>
                    <a:pt x="205740" y="5803900"/>
                  </a:lnTo>
                  <a:lnTo>
                    <a:pt x="205740" y="5810250"/>
                  </a:lnTo>
                  <a:cubicBezTo>
                    <a:pt x="92075" y="5810250"/>
                    <a:pt x="0" y="5718302"/>
                    <a:pt x="0" y="5604764"/>
                  </a:cubicBezTo>
                  <a:lnTo>
                    <a:pt x="0" y="205486"/>
                  </a:lnTo>
                  <a:lnTo>
                    <a:pt x="6350" y="205486"/>
                  </a:lnTo>
                  <a:lnTo>
                    <a:pt x="0" y="205486"/>
                  </a:lnTo>
                  <a:moveTo>
                    <a:pt x="12700" y="205486"/>
                  </a:moveTo>
                  <a:lnTo>
                    <a:pt x="12700" y="5604764"/>
                  </a:lnTo>
                  <a:lnTo>
                    <a:pt x="6350" y="5604764"/>
                  </a:lnTo>
                  <a:lnTo>
                    <a:pt x="12700" y="5604764"/>
                  </a:lnTo>
                  <a:cubicBezTo>
                    <a:pt x="12700" y="5711190"/>
                    <a:pt x="99060" y="5797550"/>
                    <a:pt x="205740" y="5797550"/>
                  </a:cubicBezTo>
                  <a:lnTo>
                    <a:pt x="11313414" y="5797550"/>
                  </a:lnTo>
                  <a:cubicBezTo>
                    <a:pt x="11419967" y="5797550"/>
                    <a:pt x="11506454" y="5711190"/>
                    <a:pt x="11506454" y="5604764"/>
                  </a:cubicBezTo>
                  <a:lnTo>
                    <a:pt x="11506454" y="205486"/>
                  </a:lnTo>
                  <a:cubicBezTo>
                    <a:pt x="11506454" y="99060"/>
                    <a:pt x="11420094" y="12700"/>
                    <a:pt x="11313414" y="12700"/>
                  </a:cubicBezTo>
                  <a:lnTo>
                    <a:pt x="205740" y="12700"/>
                  </a:lnTo>
                  <a:lnTo>
                    <a:pt x="205740" y="6350"/>
                  </a:lnTo>
                  <a:lnTo>
                    <a:pt x="205740" y="12700"/>
                  </a:lnTo>
                  <a:cubicBezTo>
                    <a:pt x="99060" y="12700"/>
                    <a:pt x="12700" y="99060"/>
                    <a:pt x="12700" y="205486"/>
                  </a:cubicBezTo>
                  <a:close/>
                </a:path>
              </a:pathLst>
            </a:custGeom>
            <a:solidFill>
              <a:srgbClr val="C7C7D0"/>
            </a:solidFill>
          </p:spPr>
        </p:sp>
        <p:sp>
          <p:nvSpPr>
            <p:cNvPr id="23" name="TextBox 23"/>
            <p:cNvSpPr txBox="1"/>
            <p:nvPr/>
          </p:nvSpPr>
          <p:spPr>
            <a:xfrm>
              <a:off x="120128" y="-143531"/>
              <a:ext cx="11519188" cy="6201937"/>
            </a:xfrm>
            <a:prstGeom prst="rect">
              <a:avLst/>
            </a:prstGeom>
          </p:spPr>
          <p:txBody>
            <a:bodyPr lIns="50800" tIns="50800" rIns="50800" bIns="50800" rtlCol="0" anchor="t"/>
            <a:lstStyle/>
            <a:p>
              <a:pPr algn="l">
                <a:lnSpc>
                  <a:spcPts val="2699"/>
                </a:lnSpc>
              </a:pPr>
              <a:r>
                <a:rPr lang="en-US" sz="2249" spc="21" dirty="0">
                  <a:solidFill>
                    <a:srgbClr val="000000"/>
                  </a:solidFill>
                  <a:latin typeface="TT Rounds Condensed"/>
                  <a:ea typeface="Roboto" panose="02000000000000000000" pitchFamily="2" charset="0"/>
                  <a:cs typeface="TT Rounds Condensed"/>
                  <a:sym typeface="TT Rounds Condensed"/>
                </a:rPr>
                <a:t>                            4. Using Virtual Thread Executor Service</a:t>
              </a:r>
            </a:p>
            <a:p>
              <a:pPr algn="l">
                <a:lnSpc>
                  <a:spcPts val="2100"/>
                </a:lnSpc>
              </a:pPr>
              <a:endParaRPr lang="en-US" sz="2249" spc="21" dirty="0">
                <a:solidFill>
                  <a:srgbClr val="000000"/>
                </a:solidFill>
                <a:latin typeface="TT Rounds Condensed"/>
                <a:ea typeface="Roboto" panose="02000000000000000000" pitchFamily="2" charset="0"/>
                <a:cs typeface="TT Rounds Condensed"/>
                <a:sym typeface="TT Rounds Condensed"/>
              </a:endParaRPr>
            </a:p>
            <a:p>
              <a:pPr algn="l">
                <a:lnSpc>
                  <a:spcPts val="2100"/>
                </a:lnSpc>
              </a:pPr>
              <a:r>
                <a:rPr lang="en-US" sz="1750" spc="16" dirty="0">
                  <a:solidFill>
                    <a:srgbClr val="000000"/>
                  </a:solidFill>
                  <a:latin typeface="TT Rounds Condensed"/>
                  <a:ea typeface="Roboto" panose="02000000000000000000" pitchFamily="2" charset="0"/>
                  <a:cs typeface="TT Rounds Condensed"/>
                  <a:sym typeface="TT Rounds Condensed"/>
                </a:rPr>
                <a:t>//Create a thread factory with custom name</a:t>
              </a:r>
            </a:p>
            <a:p>
              <a:pPr algn="l">
                <a:lnSpc>
                  <a:spcPts val="2100"/>
                </a:lnSpc>
              </a:pPr>
              <a:r>
                <a:rPr lang="en-US" sz="1750" i="1" spc="16" dirty="0" err="1">
                  <a:solidFill>
                    <a:srgbClr val="000000"/>
                  </a:solidFill>
                  <a:latin typeface="TT Rounds Condensed Italics"/>
                  <a:ea typeface="Roboto" panose="02000000000000000000" pitchFamily="2" charset="0"/>
                  <a:cs typeface="TT Rounds Condensed Italics"/>
                  <a:sym typeface="TT Rounds Condensed Italics"/>
                </a:rPr>
                <a:t>ThreadFactory</a:t>
              </a:r>
              <a:r>
                <a:rPr lang="en-US" sz="1750" i="1" spc="16" dirty="0">
                  <a:solidFill>
                    <a:srgbClr val="000000"/>
                  </a:solidFill>
                  <a:latin typeface="TT Rounds Condensed Italics"/>
                  <a:ea typeface="Roboto" panose="02000000000000000000" pitchFamily="2" charset="0"/>
                  <a:cs typeface="TT Rounds Condensed Italics"/>
                  <a:sym typeface="TT Rounds Condensed Italics"/>
                </a:rPr>
                <a:t> factory = </a:t>
              </a:r>
              <a:r>
                <a:rPr lang="en-US" sz="1750" i="1" spc="16" dirty="0" err="1">
                  <a:solidFill>
                    <a:srgbClr val="000000"/>
                  </a:solidFill>
                  <a:latin typeface="TT Rounds Condensed Italics"/>
                  <a:ea typeface="Roboto" panose="02000000000000000000" pitchFamily="2" charset="0"/>
                  <a:cs typeface="TT Rounds Condensed Italics"/>
                  <a:sym typeface="TT Rounds Condensed Italics"/>
                </a:rPr>
                <a:t>Thread.ofVirtual</a:t>
              </a:r>
              <a:r>
                <a:rPr lang="en-US" sz="1750" i="1" spc="16" dirty="0">
                  <a:solidFill>
                    <a:srgbClr val="000000"/>
                  </a:solidFill>
                  <a:latin typeface="TT Rounds Condensed Italics"/>
                  <a:ea typeface="Roboto" panose="02000000000000000000" pitchFamily="2" charset="0"/>
                  <a:cs typeface="TT Rounds Condensed Italics"/>
                  <a:sym typeface="TT Rounds Condensed Italics"/>
                </a:rPr>
                <a:t>().name(“userThread”,0).factory()</a:t>
              </a:r>
            </a:p>
            <a:p>
              <a:pPr algn="l">
                <a:lnSpc>
                  <a:spcPts val="2100"/>
                </a:lnSpc>
              </a:pPr>
              <a:endParaRPr lang="en-US" sz="1750" i="1" spc="16" dirty="0">
                <a:solidFill>
                  <a:srgbClr val="000000"/>
                </a:solidFill>
                <a:latin typeface="TT Rounds Condensed Italics"/>
                <a:ea typeface="Roboto" panose="02000000000000000000" pitchFamily="2" charset="0"/>
                <a:cs typeface="TT Rounds Condensed Italics"/>
                <a:sym typeface="TT Rounds Condensed Italics"/>
              </a:endParaRPr>
            </a:p>
            <a:p>
              <a:pPr algn="l">
                <a:lnSpc>
                  <a:spcPts val="2100"/>
                </a:lnSpc>
              </a:pPr>
              <a:endParaRPr lang="en-US" sz="1750" i="1" spc="16" dirty="0">
                <a:solidFill>
                  <a:srgbClr val="000000"/>
                </a:solidFill>
                <a:latin typeface="TT Rounds Condensed Italics"/>
                <a:ea typeface="Roboto" panose="02000000000000000000" pitchFamily="2" charset="0"/>
                <a:cs typeface="TT Rounds Condensed Italics"/>
                <a:sym typeface="TT Rounds Condensed Italics"/>
              </a:endParaRPr>
            </a:p>
            <a:p>
              <a:pPr algn="l">
                <a:lnSpc>
                  <a:spcPts val="1499"/>
                </a:lnSpc>
              </a:pPr>
              <a:r>
                <a:rPr lang="en-US" sz="1249" spc="11" dirty="0">
                  <a:solidFill>
                    <a:srgbClr val="000000"/>
                  </a:solidFill>
                  <a:latin typeface="TT Rounds Condensed"/>
                  <a:ea typeface="Roboto" panose="02000000000000000000" pitchFamily="2" charset="0"/>
                  <a:cs typeface="TT Rounds Condensed"/>
                  <a:sym typeface="TT Rounds Condensed"/>
                </a:rPr>
                <a:t>//Create a Virtual thread executor service</a:t>
              </a:r>
            </a:p>
            <a:p>
              <a:pPr algn="l">
                <a:lnSpc>
                  <a:spcPts val="1499"/>
                </a:lnSpc>
              </a:pPr>
              <a:r>
                <a:rPr lang="en-US" sz="1249" spc="11" dirty="0">
                  <a:solidFill>
                    <a:srgbClr val="3C3939"/>
                  </a:solidFill>
                  <a:latin typeface="TT Rounds Condensed"/>
                  <a:ea typeface="Roboto" panose="02000000000000000000" pitchFamily="2" charset="0"/>
                  <a:cs typeface="TT Rounds Condensed"/>
                  <a:sym typeface="TT Rounds Condensed"/>
                </a:rPr>
                <a:t>//Note the try-with-resources make sure all virtual threads terminated</a:t>
              </a:r>
            </a:p>
            <a:p>
              <a:pPr algn="l">
                <a:lnSpc>
                  <a:spcPts val="2100"/>
                </a:lnSpc>
              </a:pP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try(</a:t>
              </a:r>
              <a:r>
                <a:rPr lang="en-US" sz="1750" i="1" spc="16" dirty="0" err="1">
                  <a:solidFill>
                    <a:srgbClr val="3C3939"/>
                  </a:solidFill>
                  <a:latin typeface="TT Rounds Condensed Italics"/>
                  <a:ea typeface="Roboto" panose="02000000000000000000" pitchFamily="2" charset="0"/>
                  <a:cs typeface="TT Rounds Condensed Italics"/>
                  <a:sym typeface="TT Rounds Condensed Italics"/>
                </a:rPr>
                <a:t>ExecutorService</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 </a:t>
              </a:r>
              <a:r>
                <a:rPr lang="en-US" sz="1750" i="1" spc="16" dirty="0" err="1">
                  <a:solidFill>
                    <a:srgbClr val="3C3939"/>
                  </a:solidFill>
                  <a:latin typeface="TT Rounds Condensed Italics"/>
                  <a:ea typeface="Roboto" panose="02000000000000000000" pitchFamily="2" charset="0"/>
                  <a:cs typeface="TT Rounds Condensed Italics"/>
                  <a:sym typeface="TT Rounds Condensed Italics"/>
                </a:rPr>
                <a:t>srv</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 = </a:t>
              </a:r>
              <a:r>
                <a:rPr lang="en-US" sz="1750" i="1" spc="16" dirty="0" err="1">
                  <a:solidFill>
                    <a:srgbClr val="3C3939"/>
                  </a:solidFill>
                  <a:latin typeface="TT Rounds Condensed Italics"/>
                  <a:ea typeface="Roboto" panose="02000000000000000000" pitchFamily="2" charset="0"/>
                  <a:cs typeface="TT Rounds Condensed Italics"/>
                  <a:sym typeface="TT Rounds Condensed Italics"/>
                </a:rPr>
                <a:t>Executors.newVirtualThreadPerTaskExecutor</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(factory)){</a:t>
              </a:r>
            </a:p>
            <a:p>
              <a:pPr algn="l">
                <a:lnSpc>
                  <a:spcPts val="2100"/>
                </a:lnSpc>
              </a:pPr>
              <a:endParaRPr lang="en-US" sz="1750" i="1" spc="16" dirty="0">
                <a:solidFill>
                  <a:srgbClr val="3C3939"/>
                </a:solidFill>
                <a:latin typeface="TT Rounds Condensed Italics"/>
                <a:ea typeface="Roboto" panose="02000000000000000000" pitchFamily="2" charset="0"/>
                <a:cs typeface="TT Rounds Condensed Italics"/>
                <a:sym typeface="TT Rounds Condensed Italics"/>
              </a:endParaRPr>
            </a:p>
            <a:p>
              <a:pPr algn="l">
                <a:lnSpc>
                  <a:spcPts val="1499"/>
                </a:lnSpc>
              </a:pPr>
              <a:r>
                <a:rPr lang="en-US" sz="1249" spc="11" dirty="0">
                  <a:solidFill>
                    <a:srgbClr val="3C3939"/>
                  </a:solidFill>
                  <a:latin typeface="TT Rounds Condensed"/>
                  <a:ea typeface="Roboto" panose="02000000000000000000" pitchFamily="2" charset="0"/>
                  <a:cs typeface="TT Rounds Condensed"/>
                  <a:sym typeface="TT Rounds Condensed"/>
                </a:rPr>
                <a:t>//submit two tasks to executor service</a:t>
              </a:r>
              <a:endParaRPr lang="en-US" sz="1750" spc="16" dirty="0">
                <a:solidFill>
                  <a:srgbClr val="3C3939"/>
                </a:solidFill>
                <a:latin typeface="TT Rounds Condensed"/>
                <a:ea typeface="Roboto" panose="02000000000000000000" pitchFamily="2" charset="0"/>
                <a:cs typeface="TT Rounds Condensed"/>
                <a:sym typeface="TT Rounds Condensed"/>
              </a:endParaRPr>
            </a:p>
            <a:p>
              <a:pPr algn="l">
                <a:lnSpc>
                  <a:spcPts val="2100"/>
                </a:lnSpc>
              </a:pPr>
              <a:r>
                <a:rPr lang="en-US" sz="1750" i="1" spc="16" dirty="0" err="1">
                  <a:solidFill>
                    <a:srgbClr val="3C3939"/>
                  </a:solidFill>
                  <a:latin typeface="TT Rounds Condensed Italics"/>
                  <a:ea typeface="Roboto" panose="02000000000000000000" pitchFamily="2" charset="0"/>
                  <a:cs typeface="TT Rounds Condensed Italics"/>
                  <a:sym typeface="TT Rounds Condensed Italics"/>
                </a:rPr>
                <a:t>srv.submit</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a:t>
              </a:r>
              <a:r>
                <a:rPr lang="en-US" sz="1750" i="1" spc="16" dirty="0" err="1">
                  <a:solidFill>
                    <a:srgbClr val="000000"/>
                  </a:solidFill>
                  <a:latin typeface="TT Rounds Condensed Italics"/>
                  <a:ea typeface="Roboto" panose="02000000000000000000" pitchFamily="2" charset="0"/>
                  <a:cs typeface="TT Rounds Condensed Italics"/>
                  <a:sym typeface="TT Rounds Condensed Italics"/>
                </a:rPr>
                <a:t>VirtualMethodPlays</a:t>
              </a:r>
              <a:r>
                <a:rPr lang="en-US" sz="1750" i="1" spc="16" dirty="0">
                  <a:solidFill>
                    <a:srgbClr val="000000"/>
                  </a:solidFill>
                  <a:latin typeface="TT Rounds Condensed Italics"/>
                  <a:ea typeface="Roboto" panose="02000000000000000000" pitchFamily="2" charset="0"/>
                  <a:cs typeface="TT Rounds Condensed Italics"/>
                  <a:sym typeface="TT Rounds Condensed Italics"/>
                </a:rPr>
                <a:t>::</a:t>
              </a:r>
              <a:r>
                <a:rPr lang="en-US" sz="1750" i="1" spc="16" dirty="0" err="1">
                  <a:solidFill>
                    <a:srgbClr val="000000"/>
                  </a:solidFill>
                  <a:latin typeface="TT Rounds Condensed Italics"/>
                  <a:ea typeface="Roboto" panose="02000000000000000000" pitchFamily="2" charset="0"/>
                  <a:cs typeface="TT Rounds Condensed Italics"/>
                  <a:sym typeface="TT Rounds Condensed Italics"/>
                </a:rPr>
                <a:t>handleUserRequest</a:t>
              </a:r>
              <a:r>
                <a:rPr lang="en-US" sz="1750" i="1" spc="16" dirty="0">
                  <a:solidFill>
                    <a:srgbClr val="000000"/>
                  </a:solidFill>
                  <a:latin typeface="TT Rounds Condensed Italics"/>
                  <a:ea typeface="Roboto" panose="02000000000000000000" pitchFamily="2" charset="0"/>
                  <a:cs typeface="TT Rounds Condensed Italics"/>
                  <a:sym typeface="TT Rounds Condensed Italics"/>
                </a:rPr>
                <a:t>()</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a:t>
              </a:r>
            </a:p>
            <a:p>
              <a:pPr algn="l">
                <a:lnSpc>
                  <a:spcPts val="2100"/>
                </a:lnSpc>
              </a:pPr>
              <a:endParaRPr lang="en-US" sz="1750" i="1" spc="16" dirty="0">
                <a:solidFill>
                  <a:srgbClr val="3C3939"/>
                </a:solidFill>
                <a:latin typeface="TT Rounds Condensed Italics"/>
                <a:ea typeface="Roboto" panose="02000000000000000000" pitchFamily="2" charset="0"/>
                <a:cs typeface="TT Rounds Condensed Italics"/>
                <a:sym typeface="TT Rounds Condensed Italics"/>
              </a:endParaRPr>
            </a:p>
            <a:p>
              <a:pPr algn="l">
                <a:lnSpc>
                  <a:spcPts val="2400"/>
                </a:lnSpc>
              </a:pPr>
              <a:r>
                <a:rPr lang="en-US" sz="2000" i="1" spc="18" dirty="0">
                  <a:solidFill>
                    <a:srgbClr val="3C3939"/>
                  </a:solidFill>
                  <a:latin typeface="TT Rounds Condensed Italics"/>
                  <a:ea typeface="Roboto" panose="02000000000000000000" pitchFamily="2" charset="0"/>
                  <a:cs typeface="TT Rounds Condensed Italics"/>
                  <a:sym typeface="TT Rounds Condensed Italics"/>
                </a:rPr>
                <a:t>}</a:t>
              </a:r>
            </a:p>
            <a:p>
              <a:pPr algn="l">
                <a:lnSpc>
                  <a:spcPts val="2100"/>
                </a:lnSpc>
              </a:pPr>
              <a:endParaRPr lang="en-US" sz="2000" i="1" spc="18" dirty="0">
                <a:solidFill>
                  <a:srgbClr val="3C3939"/>
                </a:solidFill>
                <a:latin typeface="TT Rounds Condensed Italics"/>
                <a:ea typeface="Roboto" panose="02000000000000000000" pitchFamily="2" charset="0"/>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//control reaches here once virtual thread completes</a:t>
              </a:r>
            </a:p>
            <a:p>
              <a:pPr algn="l">
                <a:lnSpc>
                  <a:spcPts val="2100"/>
                </a:lnSpc>
              </a:pPr>
              <a:endParaRPr lang="en-US" sz="1249" spc="11" dirty="0">
                <a:solidFill>
                  <a:srgbClr val="3C3939"/>
                </a:solidFill>
                <a:latin typeface="Roboto"/>
                <a:ea typeface="Roboto"/>
                <a:cs typeface="Roboto"/>
                <a:sym typeface="Roboto"/>
              </a:endParaRPr>
            </a:p>
            <a:p>
              <a:pPr algn="l">
                <a:lnSpc>
                  <a:spcPts val="2100"/>
                </a:lnSpc>
              </a:pPr>
              <a:endParaRPr lang="en-US" sz="1249" spc="11" dirty="0">
                <a:solidFill>
                  <a:srgbClr val="3C3939"/>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1557014" y="541344"/>
            <a:ext cx="14508486" cy="914549"/>
          </a:xfrm>
          <a:prstGeom prst="rect">
            <a:avLst/>
          </a:prstGeom>
        </p:spPr>
        <p:txBody>
          <a:bodyPr lIns="0" tIns="0" rIns="0" bIns="0" rtlCol="0" anchor="t">
            <a:spAutoFit/>
          </a:bodyPr>
          <a:lstStyle/>
          <a:p>
            <a:pPr algn="l">
              <a:lnSpc>
                <a:spcPts val="6937"/>
              </a:lnSpc>
            </a:pPr>
            <a:r>
              <a:rPr lang="en-US" sz="5562">
                <a:solidFill>
                  <a:srgbClr val="1B1B27"/>
                </a:solidFill>
                <a:latin typeface="Raleway"/>
                <a:ea typeface="Raleway"/>
                <a:cs typeface="Raleway"/>
                <a:sym typeface="Raleway"/>
              </a:rPr>
              <a:t>Platform Threads – Thread Creation Timings</a:t>
            </a:r>
          </a:p>
        </p:txBody>
      </p:sp>
      <p:sp>
        <p:nvSpPr>
          <p:cNvPr id="7" name="TextBox 7"/>
          <p:cNvSpPr txBox="1"/>
          <p:nvPr/>
        </p:nvSpPr>
        <p:spPr>
          <a:xfrm>
            <a:off x="672980" y="1917852"/>
            <a:ext cx="8329044" cy="7602665"/>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a:t>
            </a:r>
          </a:p>
        </p:txBody>
      </p:sp>
      <p:sp>
        <p:nvSpPr>
          <p:cNvPr id="8" name="TextBox 8"/>
          <p:cNvSpPr txBox="1"/>
          <p:nvPr/>
        </p:nvSpPr>
        <p:spPr>
          <a:xfrm>
            <a:off x="8544164" y="6648226"/>
            <a:ext cx="8280229" cy="2101467"/>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Platform Thread took 1137 ms for creation of 10k threads.</a:t>
            </a:r>
          </a:p>
          <a:p>
            <a:pPr algn="l">
              <a:lnSpc>
                <a:spcPts val="2699"/>
              </a:lnSpc>
            </a:pPr>
            <a:r>
              <a:rPr lang="en-US" sz="2249" spc="21">
                <a:solidFill>
                  <a:srgbClr val="000000"/>
                </a:solidFill>
                <a:latin typeface="TT Rounds Condensed"/>
                <a:ea typeface="TT Rounds Condensed"/>
                <a:cs typeface="TT Rounds Condensed"/>
                <a:sym typeface="TT Rounds Condensed"/>
              </a:rPr>
              <a:t>Platform Thread took 9145 ms for creation of 0.1 million threads.</a:t>
            </a:r>
          </a:p>
          <a:p>
            <a:pPr algn="l">
              <a:lnSpc>
                <a:spcPts val="2699"/>
              </a:lnSpc>
            </a:pPr>
            <a:r>
              <a:rPr lang="en-US" sz="2249" spc="21">
                <a:solidFill>
                  <a:srgbClr val="000000"/>
                </a:solidFill>
                <a:latin typeface="TT Rounds Condensed"/>
                <a:ea typeface="TT Rounds Condensed"/>
                <a:cs typeface="TT Rounds Condensed"/>
                <a:sym typeface="TT Rounds Condensed"/>
              </a:rPr>
              <a:t>Platform Thread took 130788 ms for creation of 1 million threads.</a:t>
            </a:r>
          </a:p>
          <a:p>
            <a:pPr algn="l">
              <a:lnSpc>
                <a:spcPts val="2699"/>
              </a:lnSpc>
            </a:pPr>
            <a:endParaRPr lang="en-US" sz="2249" spc="21">
              <a:solidFill>
                <a:srgbClr val="000000"/>
              </a:solidFill>
              <a:latin typeface="TT Rounds Condensed"/>
              <a:ea typeface="TT Rounds Condensed"/>
              <a:cs typeface="TT Rounds Condensed"/>
              <a:sym typeface="TT Rounds Condensed"/>
            </a:endParaRPr>
          </a:p>
          <a:p>
            <a:pPr algn="l">
              <a:lnSpc>
                <a:spcPts val="2699"/>
              </a:lnSpc>
            </a:pPr>
            <a:endParaRPr lang="en-US" sz="2249" spc="21">
              <a:solidFill>
                <a:srgbClr val="000000"/>
              </a:solidFill>
              <a:latin typeface="TT Rounds Condensed"/>
              <a:ea typeface="TT Rounds Condensed"/>
              <a:cs typeface="TT Rounds Condensed"/>
              <a:sym typeface="TT Rounds Condensed"/>
            </a:endParaRPr>
          </a:p>
          <a:p>
            <a:pPr algn="l">
              <a:lnSpc>
                <a:spcPts val="2699"/>
              </a:lnSpc>
            </a:pPr>
            <a:endParaRPr lang="en-US" sz="2249" spc="21">
              <a:solidFill>
                <a:srgbClr val="000000"/>
              </a:solidFill>
              <a:latin typeface="TT Rounds Condensed"/>
              <a:ea typeface="TT Rounds Condensed"/>
              <a:cs typeface="TT Rounds Condensed"/>
              <a:sym typeface="TT Rounds Condensed"/>
            </a:endParaRPr>
          </a:p>
        </p:txBody>
      </p:sp>
      <p:sp>
        <p:nvSpPr>
          <p:cNvPr id="9" name="Freeform 9"/>
          <p:cNvSpPr/>
          <p:nvPr/>
        </p:nvSpPr>
        <p:spPr>
          <a:xfrm>
            <a:off x="674575" y="1641529"/>
            <a:ext cx="7461167" cy="4250475"/>
          </a:xfrm>
          <a:custGeom>
            <a:avLst/>
            <a:gdLst/>
            <a:ahLst/>
            <a:cxnLst/>
            <a:rect l="l" t="t" r="r" b="b"/>
            <a:pathLst>
              <a:path w="7461167" h="4250475">
                <a:moveTo>
                  <a:pt x="0" y="0"/>
                </a:moveTo>
                <a:lnTo>
                  <a:pt x="7461167" y="0"/>
                </a:lnTo>
                <a:lnTo>
                  <a:pt x="7461167" y="4250475"/>
                </a:lnTo>
                <a:lnTo>
                  <a:pt x="0" y="4250475"/>
                </a:lnTo>
                <a:lnTo>
                  <a:pt x="0" y="0"/>
                </a:lnTo>
                <a:close/>
              </a:path>
            </a:pathLst>
          </a:custGeom>
          <a:blipFill>
            <a:blip r:embed="rId2"/>
            <a:stretch>
              <a:fillRect l="-20882" r="-20882"/>
            </a:stretch>
          </a:blipFill>
        </p:spPr>
      </p:sp>
      <p:sp>
        <p:nvSpPr>
          <p:cNvPr id="10" name="Freeform 10"/>
          <p:cNvSpPr/>
          <p:nvPr/>
        </p:nvSpPr>
        <p:spPr>
          <a:xfrm>
            <a:off x="8536432" y="1641529"/>
            <a:ext cx="7830100" cy="4069564"/>
          </a:xfrm>
          <a:custGeom>
            <a:avLst/>
            <a:gdLst/>
            <a:ahLst/>
            <a:cxnLst/>
            <a:rect l="l" t="t" r="r" b="b"/>
            <a:pathLst>
              <a:path w="7830100" h="4069564">
                <a:moveTo>
                  <a:pt x="0" y="0"/>
                </a:moveTo>
                <a:lnTo>
                  <a:pt x="7830101" y="0"/>
                </a:lnTo>
                <a:lnTo>
                  <a:pt x="7830101" y="4069563"/>
                </a:lnTo>
                <a:lnTo>
                  <a:pt x="0" y="4069563"/>
                </a:lnTo>
                <a:lnTo>
                  <a:pt x="0" y="0"/>
                </a:lnTo>
                <a:close/>
              </a:path>
            </a:pathLst>
          </a:custGeom>
          <a:blipFill>
            <a:blip r:embed="rId3"/>
            <a:stretch>
              <a:fillRect l="-18275" r="-18275"/>
            </a:stretch>
          </a:blipFill>
        </p:spPr>
      </p:sp>
      <p:sp>
        <p:nvSpPr>
          <p:cNvPr id="11" name="Freeform 11"/>
          <p:cNvSpPr/>
          <p:nvPr/>
        </p:nvSpPr>
        <p:spPr>
          <a:xfrm>
            <a:off x="756312" y="6151804"/>
            <a:ext cx="7297691" cy="3396556"/>
          </a:xfrm>
          <a:custGeom>
            <a:avLst/>
            <a:gdLst/>
            <a:ahLst/>
            <a:cxnLst/>
            <a:rect l="l" t="t" r="r" b="b"/>
            <a:pathLst>
              <a:path w="7297691" h="3396556">
                <a:moveTo>
                  <a:pt x="0" y="0"/>
                </a:moveTo>
                <a:lnTo>
                  <a:pt x="7297692" y="0"/>
                </a:lnTo>
                <a:lnTo>
                  <a:pt x="7297692" y="3396556"/>
                </a:lnTo>
                <a:lnTo>
                  <a:pt x="0" y="3396556"/>
                </a:lnTo>
                <a:lnTo>
                  <a:pt x="0" y="0"/>
                </a:lnTo>
                <a:close/>
              </a:path>
            </a:pathLst>
          </a:custGeom>
          <a:blipFill>
            <a:blip r:embed="rId4"/>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1557014" y="541344"/>
            <a:ext cx="14508486" cy="914549"/>
          </a:xfrm>
          <a:prstGeom prst="rect">
            <a:avLst/>
          </a:prstGeom>
        </p:spPr>
        <p:txBody>
          <a:bodyPr lIns="0" tIns="0" rIns="0" bIns="0" rtlCol="0" anchor="t">
            <a:spAutoFit/>
          </a:bodyPr>
          <a:lstStyle/>
          <a:p>
            <a:pPr algn="l">
              <a:lnSpc>
                <a:spcPts val="6937"/>
              </a:lnSpc>
            </a:pPr>
            <a:r>
              <a:rPr lang="en-US" sz="5562">
                <a:solidFill>
                  <a:srgbClr val="1B1B27"/>
                </a:solidFill>
                <a:latin typeface="Raleway"/>
                <a:ea typeface="Raleway"/>
                <a:cs typeface="Raleway"/>
                <a:sym typeface="Raleway"/>
              </a:rPr>
              <a:t>Virtual Threads – Thread Creation Timings</a:t>
            </a:r>
          </a:p>
        </p:txBody>
      </p:sp>
      <p:sp>
        <p:nvSpPr>
          <p:cNvPr id="7" name="TextBox 7"/>
          <p:cNvSpPr txBox="1"/>
          <p:nvPr/>
        </p:nvSpPr>
        <p:spPr>
          <a:xfrm>
            <a:off x="672980" y="1917852"/>
            <a:ext cx="8329044" cy="7602665"/>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a:t>
            </a:r>
          </a:p>
        </p:txBody>
      </p:sp>
      <p:sp>
        <p:nvSpPr>
          <p:cNvPr id="8" name="TextBox 8"/>
          <p:cNvSpPr txBox="1"/>
          <p:nvPr/>
        </p:nvSpPr>
        <p:spPr>
          <a:xfrm>
            <a:off x="9796871" y="6386448"/>
            <a:ext cx="8280229" cy="2101467"/>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Virtual Thread took 47 ms for creation of 10k threads.</a:t>
            </a:r>
          </a:p>
          <a:p>
            <a:pPr algn="l">
              <a:lnSpc>
                <a:spcPts val="2699"/>
              </a:lnSpc>
            </a:pPr>
            <a:r>
              <a:rPr lang="en-US" sz="2249" spc="21">
                <a:solidFill>
                  <a:srgbClr val="000000"/>
                </a:solidFill>
                <a:latin typeface="TT Rounds Condensed"/>
                <a:ea typeface="TT Rounds Condensed"/>
                <a:cs typeface="TT Rounds Condensed"/>
                <a:sym typeface="TT Rounds Condensed"/>
              </a:rPr>
              <a:t>Virtual Thread took 131 ms for creation of 0.1 million threads.</a:t>
            </a:r>
          </a:p>
          <a:p>
            <a:pPr algn="l">
              <a:lnSpc>
                <a:spcPts val="2699"/>
              </a:lnSpc>
            </a:pPr>
            <a:r>
              <a:rPr lang="en-US" sz="2249" spc="21">
                <a:solidFill>
                  <a:srgbClr val="000000"/>
                </a:solidFill>
                <a:latin typeface="TT Rounds Condensed"/>
                <a:ea typeface="TT Rounds Condensed"/>
                <a:cs typeface="TT Rounds Condensed"/>
                <a:sym typeface="TT Rounds Condensed"/>
              </a:rPr>
              <a:t>Virtual Thread took 560 ms for creation of 1 million threads.</a:t>
            </a:r>
          </a:p>
          <a:p>
            <a:pPr algn="l">
              <a:lnSpc>
                <a:spcPts val="2699"/>
              </a:lnSpc>
            </a:pPr>
            <a:endParaRPr lang="en-US" sz="2249" spc="21">
              <a:solidFill>
                <a:srgbClr val="000000"/>
              </a:solidFill>
              <a:latin typeface="TT Rounds Condensed"/>
              <a:ea typeface="TT Rounds Condensed"/>
              <a:cs typeface="TT Rounds Condensed"/>
              <a:sym typeface="TT Rounds Condensed"/>
            </a:endParaRPr>
          </a:p>
          <a:p>
            <a:pPr algn="l">
              <a:lnSpc>
                <a:spcPts val="2699"/>
              </a:lnSpc>
            </a:pPr>
            <a:endParaRPr lang="en-US" sz="2249" spc="21">
              <a:solidFill>
                <a:srgbClr val="000000"/>
              </a:solidFill>
              <a:latin typeface="TT Rounds Condensed"/>
              <a:ea typeface="TT Rounds Condensed"/>
              <a:cs typeface="TT Rounds Condensed"/>
              <a:sym typeface="TT Rounds Condensed"/>
            </a:endParaRPr>
          </a:p>
          <a:p>
            <a:pPr algn="l">
              <a:lnSpc>
                <a:spcPts val="2699"/>
              </a:lnSpc>
            </a:pPr>
            <a:endParaRPr lang="en-US" sz="2249" spc="21">
              <a:solidFill>
                <a:srgbClr val="000000"/>
              </a:solidFill>
              <a:latin typeface="TT Rounds Condensed"/>
              <a:ea typeface="TT Rounds Condensed"/>
              <a:cs typeface="TT Rounds Condensed"/>
              <a:sym typeface="TT Rounds Condensed"/>
            </a:endParaRPr>
          </a:p>
        </p:txBody>
      </p:sp>
      <p:sp>
        <p:nvSpPr>
          <p:cNvPr id="9" name="Freeform 9"/>
          <p:cNvSpPr/>
          <p:nvPr/>
        </p:nvSpPr>
        <p:spPr>
          <a:xfrm>
            <a:off x="878867" y="1746402"/>
            <a:ext cx="8265131" cy="3848191"/>
          </a:xfrm>
          <a:custGeom>
            <a:avLst/>
            <a:gdLst/>
            <a:ahLst/>
            <a:cxnLst/>
            <a:rect l="l" t="t" r="r" b="b"/>
            <a:pathLst>
              <a:path w="8265131" h="3848191">
                <a:moveTo>
                  <a:pt x="0" y="0"/>
                </a:moveTo>
                <a:lnTo>
                  <a:pt x="8265132" y="0"/>
                </a:lnTo>
                <a:lnTo>
                  <a:pt x="8265132" y="3848192"/>
                </a:lnTo>
                <a:lnTo>
                  <a:pt x="0" y="3848192"/>
                </a:lnTo>
                <a:lnTo>
                  <a:pt x="0" y="0"/>
                </a:lnTo>
                <a:close/>
              </a:path>
            </a:pathLst>
          </a:custGeom>
          <a:blipFill>
            <a:blip r:embed="rId2"/>
            <a:stretch>
              <a:fillRect l="-10983" r="-10983"/>
            </a:stretch>
          </a:blipFill>
        </p:spPr>
      </p:sp>
      <p:sp>
        <p:nvSpPr>
          <p:cNvPr id="10" name="Freeform 10"/>
          <p:cNvSpPr/>
          <p:nvPr/>
        </p:nvSpPr>
        <p:spPr>
          <a:xfrm>
            <a:off x="9550411" y="1746402"/>
            <a:ext cx="8463109" cy="3912285"/>
          </a:xfrm>
          <a:custGeom>
            <a:avLst/>
            <a:gdLst/>
            <a:ahLst/>
            <a:cxnLst/>
            <a:rect l="l" t="t" r="r" b="b"/>
            <a:pathLst>
              <a:path w="8463109" h="3912285">
                <a:moveTo>
                  <a:pt x="0" y="0"/>
                </a:moveTo>
                <a:lnTo>
                  <a:pt x="8463109" y="0"/>
                </a:lnTo>
                <a:lnTo>
                  <a:pt x="8463109" y="3912285"/>
                </a:lnTo>
                <a:lnTo>
                  <a:pt x="0" y="3912285"/>
                </a:lnTo>
                <a:lnTo>
                  <a:pt x="0" y="0"/>
                </a:lnTo>
                <a:close/>
              </a:path>
            </a:pathLst>
          </a:custGeom>
          <a:blipFill>
            <a:blip r:embed="rId3"/>
            <a:stretch>
              <a:fillRect l="-7400" r="-7400"/>
            </a:stretch>
          </a:blipFill>
        </p:spPr>
      </p:sp>
      <p:sp>
        <p:nvSpPr>
          <p:cNvPr id="11" name="Freeform 11"/>
          <p:cNvSpPr/>
          <p:nvPr/>
        </p:nvSpPr>
        <p:spPr>
          <a:xfrm>
            <a:off x="766747" y="5861294"/>
            <a:ext cx="8377252" cy="3557681"/>
          </a:xfrm>
          <a:custGeom>
            <a:avLst/>
            <a:gdLst/>
            <a:ahLst/>
            <a:cxnLst/>
            <a:rect l="l" t="t" r="r" b="b"/>
            <a:pathLst>
              <a:path w="8377252" h="3557681">
                <a:moveTo>
                  <a:pt x="0" y="0"/>
                </a:moveTo>
                <a:lnTo>
                  <a:pt x="8377253" y="0"/>
                </a:lnTo>
                <a:lnTo>
                  <a:pt x="8377253" y="3557681"/>
                </a:lnTo>
                <a:lnTo>
                  <a:pt x="0" y="3557681"/>
                </a:lnTo>
                <a:lnTo>
                  <a:pt x="0" y="0"/>
                </a:lnTo>
                <a:close/>
              </a:path>
            </a:pathLst>
          </a:custGeom>
          <a:blipFill>
            <a:blip r:embed="rId4"/>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5093746" y="128093"/>
            <a:ext cx="10991626" cy="495166"/>
          </a:xfrm>
          <a:prstGeom prst="rect">
            <a:avLst/>
          </a:prstGeom>
        </p:spPr>
        <p:txBody>
          <a:bodyPr lIns="0" tIns="0" rIns="0" bIns="0" rtlCol="0" anchor="t">
            <a:spAutoFit/>
          </a:bodyPr>
          <a:lstStyle/>
          <a:p>
            <a:pPr algn="l">
              <a:lnSpc>
                <a:spcPts val="3600"/>
              </a:lnSpc>
            </a:pPr>
            <a:r>
              <a:rPr lang="en-US" sz="3000">
                <a:solidFill>
                  <a:srgbClr val="000000"/>
                </a:solidFill>
                <a:latin typeface="Raleway"/>
                <a:ea typeface="Raleway"/>
                <a:cs typeface="Raleway"/>
                <a:sym typeface="Raleway"/>
              </a:rPr>
              <a:t>Completable Feature with virtual threads</a:t>
            </a:r>
          </a:p>
        </p:txBody>
      </p:sp>
      <p:sp>
        <p:nvSpPr>
          <p:cNvPr id="7" name="TextBox 7"/>
          <p:cNvSpPr txBox="1"/>
          <p:nvPr/>
        </p:nvSpPr>
        <p:spPr>
          <a:xfrm>
            <a:off x="825894" y="852896"/>
            <a:ext cx="16350840" cy="1889685"/>
          </a:xfrm>
          <a:prstGeom prst="rect">
            <a:avLst/>
          </a:prstGeom>
        </p:spPr>
        <p:txBody>
          <a:bodyPr lIns="0" tIns="0" rIns="0" bIns="0" rtlCol="0" anchor="t">
            <a:spAutoFit/>
          </a:bodyPr>
          <a:lstStyle/>
          <a:p>
            <a:pPr algn="l">
              <a:lnSpc>
                <a:spcPts val="2400"/>
              </a:lnSpc>
            </a:pPr>
            <a:r>
              <a:rPr lang="en-US" sz="2000" spc="18">
                <a:solidFill>
                  <a:srgbClr val="000000"/>
                </a:solidFill>
                <a:latin typeface="TT Rounds Condensed"/>
                <a:ea typeface="TT Rounds Condensed"/>
                <a:cs typeface="TT Rounds Condensed"/>
                <a:sym typeface="TT Rounds Condensed"/>
              </a:rPr>
              <a:t>A </a:t>
            </a:r>
            <a:r>
              <a:rPr lang="en-US" sz="2000" b="1" spc="18">
                <a:solidFill>
                  <a:srgbClr val="000000"/>
                </a:solidFill>
                <a:latin typeface="TT Rounds Condensed Bold"/>
                <a:ea typeface="TT Rounds Condensed Bold"/>
                <a:cs typeface="TT Rounds Condensed Bold"/>
                <a:sym typeface="TT Rounds Condensed Bold"/>
              </a:rPr>
              <a:t>CompletableFuture</a:t>
            </a:r>
            <a:r>
              <a:rPr lang="en-US" sz="2000" spc="18">
                <a:solidFill>
                  <a:srgbClr val="000000"/>
                </a:solidFill>
                <a:latin typeface="TT Rounds Condensed"/>
                <a:ea typeface="TT Rounds Condensed"/>
                <a:cs typeface="TT Rounds Condensed"/>
                <a:sym typeface="TT Rounds Condensed"/>
              </a:rPr>
              <a:t> represents a future result of an asynchronous computation. </a:t>
            </a:r>
          </a:p>
          <a:p>
            <a:pPr algn="l">
              <a:lnSpc>
                <a:spcPts val="2400"/>
              </a:lnSpc>
            </a:pPr>
            <a:endParaRPr lang="en-US" sz="2000" spc="18">
              <a:solidFill>
                <a:srgbClr val="000000"/>
              </a:solidFill>
              <a:latin typeface="TT Rounds Condensed"/>
              <a:ea typeface="TT Rounds Condensed"/>
              <a:cs typeface="TT Rounds Condensed"/>
              <a:sym typeface="TT Rounds Condensed"/>
            </a:endParaRPr>
          </a:p>
          <a:p>
            <a:pPr algn="l">
              <a:lnSpc>
                <a:spcPts val="2400"/>
              </a:lnSpc>
            </a:pPr>
            <a:r>
              <a:rPr lang="en-US" sz="2000" spc="18">
                <a:solidFill>
                  <a:srgbClr val="000000"/>
                </a:solidFill>
                <a:latin typeface="TT Rounds Condensed"/>
                <a:ea typeface="TT Rounds Condensed"/>
                <a:cs typeface="TT Rounds Condensed"/>
                <a:sym typeface="TT Rounds Condensed"/>
              </a:rPr>
              <a:t>It allows us to chain computations in a non-blocking manner using methods like .thenApply(), .thenCompose(), and .thenAccept().</a:t>
            </a:r>
          </a:p>
          <a:p>
            <a:pPr algn="l">
              <a:lnSpc>
                <a:spcPts val="2400"/>
              </a:lnSpc>
            </a:pPr>
            <a:r>
              <a:rPr lang="en-US" sz="2000" spc="18">
                <a:solidFill>
                  <a:srgbClr val="000000"/>
                </a:solidFill>
                <a:latin typeface="TT Rounds Condensed"/>
                <a:ea typeface="TT Rounds Condensed"/>
                <a:cs typeface="TT Rounds Condensed"/>
                <a:sym typeface="TT Rounds Condensed"/>
              </a:rPr>
              <a:t>The following example uses CompletableFuture to call a service multiple times in a loop in asynchronous fashion. </a:t>
            </a:r>
          </a:p>
          <a:p>
            <a:pPr algn="l">
              <a:lnSpc>
                <a:spcPts val="2400"/>
              </a:lnSpc>
            </a:pPr>
            <a:r>
              <a:rPr lang="en-US" sz="2000" spc="18">
                <a:solidFill>
                  <a:srgbClr val="000000"/>
                </a:solidFill>
                <a:latin typeface="TT Rounds Condensed"/>
                <a:ea typeface="TT Rounds Condensed"/>
                <a:cs typeface="TT Rounds Condensed"/>
                <a:sym typeface="TT Rounds Condensed"/>
              </a:rPr>
              <a:t>The CompletableFuture uses the executor created threads to call the LearningService method asynchronously 1000 times. After the asynchronous calls are complete, the values are obtained from the CompletableFutures.</a:t>
            </a:r>
          </a:p>
        </p:txBody>
      </p:sp>
      <p:sp>
        <p:nvSpPr>
          <p:cNvPr id="8" name="Freeform 8"/>
          <p:cNvSpPr/>
          <p:nvPr/>
        </p:nvSpPr>
        <p:spPr>
          <a:xfrm>
            <a:off x="2911454" y="2788301"/>
            <a:ext cx="11322092" cy="6899499"/>
          </a:xfrm>
          <a:custGeom>
            <a:avLst/>
            <a:gdLst/>
            <a:ahLst/>
            <a:cxnLst/>
            <a:rect l="l" t="t" r="r" b="b"/>
            <a:pathLst>
              <a:path w="11322092" h="6899499">
                <a:moveTo>
                  <a:pt x="0" y="0"/>
                </a:moveTo>
                <a:lnTo>
                  <a:pt x="11322092" y="0"/>
                </a:lnTo>
                <a:lnTo>
                  <a:pt x="11322092" y="6899499"/>
                </a:lnTo>
                <a:lnTo>
                  <a:pt x="0" y="6899499"/>
                </a:lnTo>
                <a:lnTo>
                  <a:pt x="0" y="0"/>
                </a:lnTo>
                <a:close/>
              </a:path>
            </a:pathLst>
          </a:custGeom>
          <a:blipFill>
            <a:blip r:embed="rId2"/>
            <a:stretch>
              <a:fillRect t="-18207" b="-18207"/>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3901440" y="464820"/>
            <a:ext cx="11596370" cy="418223"/>
          </a:xfrm>
          <a:prstGeom prst="rect">
            <a:avLst/>
          </a:prstGeom>
        </p:spPr>
        <p:txBody>
          <a:bodyPr lIns="0" tIns="0" rIns="0" bIns="0" rtlCol="0" anchor="t">
            <a:spAutoFit/>
          </a:bodyPr>
          <a:lstStyle/>
          <a:p>
            <a:pPr algn="l">
              <a:lnSpc>
                <a:spcPts val="2999"/>
              </a:lnSpc>
            </a:pPr>
            <a:r>
              <a:rPr lang="en-US" sz="2499">
                <a:solidFill>
                  <a:srgbClr val="000000"/>
                </a:solidFill>
                <a:latin typeface="Raleway"/>
                <a:ea typeface="Raleway"/>
                <a:cs typeface="Raleway"/>
                <a:sym typeface="Raleway"/>
              </a:rPr>
              <a:t>Performance comparison using completable future</a:t>
            </a:r>
          </a:p>
        </p:txBody>
      </p:sp>
      <p:sp>
        <p:nvSpPr>
          <p:cNvPr id="7" name="TextBox 7"/>
          <p:cNvSpPr txBox="1"/>
          <p:nvPr/>
        </p:nvSpPr>
        <p:spPr>
          <a:xfrm>
            <a:off x="726440" y="1283970"/>
            <a:ext cx="9024620" cy="8333944"/>
          </a:xfrm>
          <a:prstGeom prst="rect">
            <a:avLst/>
          </a:prstGeom>
        </p:spPr>
        <p:txBody>
          <a:bodyPr lIns="0" tIns="0" rIns="0" bIns="0" rtlCol="0" anchor="t">
            <a:spAutoFit/>
          </a:bodyPr>
          <a:lstStyle/>
          <a:p>
            <a:pPr algn="l">
              <a:lnSpc>
                <a:spcPts val="2699"/>
              </a:lnSpc>
            </a:pPr>
            <a:r>
              <a:rPr lang="en-US" sz="2249" b="1" spc="21">
                <a:solidFill>
                  <a:srgbClr val="242424"/>
                </a:solidFill>
                <a:latin typeface="TT Rounds Condensed Bold"/>
                <a:ea typeface="TT Rounds Condensed Bold"/>
                <a:cs typeface="TT Rounds Condensed Bold"/>
                <a:sym typeface="TT Rounds Condensed Bold"/>
              </a:rPr>
              <a:t>Platform Threads</a:t>
            </a:r>
          </a:p>
          <a:p>
            <a:pPr algn="l">
              <a:lnSpc>
                <a:spcPts val="2699"/>
              </a:lnSpc>
            </a:pPr>
            <a:endParaRPr lang="en-US" sz="2249" b="1" spc="21">
              <a:solidFill>
                <a:srgbClr val="242424"/>
              </a:solidFill>
              <a:latin typeface="TT Rounds Condensed Bold"/>
              <a:ea typeface="TT Rounds Condensed Bold"/>
              <a:cs typeface="TT Rounds Condensed Bold"/>
              <a:sym typeface="TT Rounds Condensed Bold"/>
            </a:endParaRPr>
          </a:p>
          <a:p>
            <a:pPr algn="l">
              <a:lnSpc>
                <a:spcPts val="2699"/>
              </a:lnSpc>
            </a:pPr>
            <a:r>
              <a:rPr lang="en-US" sz="2249" spc="21">
                <a:solidFill>
                  <a:srgbClr val="242424"/>
                </a:solidFill>
                <a:latin typeface="TT Rounds Condensed"/>
                <a:ea typeface="TT Rounds Condensed"/>
                <a:cs typeface="TT Rounds Condensed"/>
                <a:sym typeface="TT Rounds Condensed"/>
              </a:rPr>
              <a:t>It uses the Executor service fixed thread pool of 100 threads to perform the asynchronous processing. It runs for 20 secs to call the service 1000 times using 100 threads from the threadpool and around 50 MB of memory</a:t>
            </a: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p:txBody>
      </p:sp>
      <p:sp>
        <p:nvSpPr>
          <p:cNvPr id="8" name="Freeform 8"/>
          <p:cNvSpPr/>
          <p:nvPr/>
        </p:nvSpPr>
        <p:spPr>
          <a:xfrm>
            <a:off x="523875" y="3048000"/>
            <a:ext cx="8921750" cy="6459885"/>
          </a:xfrm>
          <a:custGeom>
            <a:avLst/>
            <a:gdLst/>
            <a:ahLst/>
            <a:cxnLst/>
            <a:rect l="l" t="t" r="r" b="b"/>
            <a:pathLst>
              <a:path w="8921750" h="6459885">
                <a:moveTo>
                  <a:pt x="0" y="0"/>
                </a:moveTo>
                <a:lnTo>
                  <a:pt x="8921750" y="0"/>
                </a:lnTo>
                <a:lnTo>
                  <a:pt x="8921750" y="6459885"/>
                </a:lnTo>
                <a:lnTo>
                  <a:pt x="0" y="6459885"/>
                </a:lnTo>
                <a:lnTo>
                  <a:pt x="0" y="0"/>
                </a:lnTo>
                <a:close/>
              </a:path>
            </a:pathLst>
          </a:custGeom>
          <a:blipFill>
            <a:blip r:embed="rId2"/>
            <a:stretch>
              <a:fillRect b="-40411"/>
            </a:stretch>
          </a:blipFill>
        </p:spPr>
      </p:sp>
      <p:sp>
        <p:nvSpPr>
          <p:cNvPr id="9" name="TextBox 9"/>
          <p:cNvSpPr txBox="1"/>
          <p:nvPr/>
        </p:nvSpPr>
        <p:spPr>
          <a:xfrm>
            <a:off x="10013315" y="1283970"/>
            <a:ext cx="8040370" cy="9001125"/>
          </a:xfrm>
          <a:prstGeom prst="rect">
            <a:avLst/>
          </a:prstGeom>
        </p:spPr>
        <p:txBody>
          <a:bodyPr lIns="0" tIns="0" rIns="0" bIns="0" rtlCol="0" anchor="t">
            <a:spAutoFit/>
          </a:bodyPr>
          <a:lstStyle/>
          <a:p>
            <a:pPr algn="l">
              <a:lnSpc>
                <a:spcPts val="2699"/>
              </a:lnSpc>
            </a:pPr>
            <a:r>
              <a:rPr lang="en-US" sz="2249" b="1" spc="21">
                <a:solidFill>
                  <a:srgbClr val="242424"/>
                </a:solidFill>
                <a:latin typeface="TT Rounds Condensed Bold"/>
                <a:ea typeface="TT Rounds Condensed Bold"/>
                <a:cs typeface="TT Rounds Condensed Bold"/>
                <a:sym typeface="TT Rounds Condensed Bold"/>
              </a:rPr>
              <a:t>Virtual Thread </a:t>
            </a:r>
          </a:p>
          <a:p>
            <a:pPr algn="l">
              <a:lnSpc>
                <a:spcPts val="2699"/>
              </a:lnSpc>
            </a:pPr>
            <a:endParaRPr lang="en-US" sz="2249" b="1" spc="21">
              <a:solidFill>
                <a:srgbClr val="242424"/>
              </a:solidFill>
              <a:latin typeface="TT Rounds Condensed Bold"/>
              <a:ea typeface="TT Rounds Condensed Bold"/>
              <a:cs typeface="TT Rounds Condensed Bold"/>
              <a:sym typeface="TT Rounds Condensed Bold"/>
            </a:endParaRPr>
          </a:p>
          <a:p>
            <a:pPr algn="l">
              <a:lnSpc>
                <a:spcPts val="2699"/>
              </a:lnSpc>
            </a:pPr>
            <a:r>
              <a:rPr lang="en-US" sz="2249" spc="21">
                <a:solidFill>
                  <a:srgbClr val="242424"/>
                </a:solidFill>
                <a:latin typeface="TT Rounds Condensed"/>
                <a:ea typeface="TT Rounds Condensed"/>
                <a:cs typeface="TT Rounds Condensed"/>
                <a:sym typeface="TT Rounds Condensed"/>
              </a:rPr>
              <a:t>It runs for 2 secs to call the service 1000 times using 37 threads and around 21 MB of memory</a:t>
            </a: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p:txBody>
      </p:sp>
      <p:sp>
        <p:nvSpPr>
          <p:cNvPr id="10" name="Freeform 10"/>
          <p:cNvSpPr/>
          <p:nvPr/>
        </p:nvSpPr>
        <p:spPr>
          <a:xfrm>
            <a:off x="9810750" y="3048000"/>
            <a:ext cx="8334375" cy="6459886"/>
          </a:xfrm>
          <a:custGeom>
            <a:avLst/>
            <a:gdLst/>
            <a:ahLst/>
            <a:cxnLst/>
            <a:rect l="l" t="t" r="r" b="b"/>
            <a:pathLst>
              <a:path w="8334375" h="6459886">
                <a:moveTo>
                  <a:pt x="0" y="0"/>
                </a:moveTo>
                <a:lnTo>
                  <a:pt x="8334375" y="0"/>
                </a:lnTo>
                <a:lnTo>
                  <a:pt x="8334375" y="6459886"/>
                </a:lnTo>
                <a:lnTo>
                  <a:pt x="0" y="6459886"/>
                </a:lnTo>
                <a:lnTo>
                  <a:pt x="0" y="0"/>
                </a:lnTo>
                <a:close/>
              </a:path>
            </a:pathLst>
          </a:custGeom>
          <a:blipFill>
            <a:blip r:embed="rId3"/>
            <a:stretch>
              <a:fillRect b="-32782"/>
            </a:stretch>
          </a:blipFill>
        </p:spPr>
      </p:sp>
      <p:sp>
        <p:nvSpPr>
          <p:cNvPr id="11" name="TextBox 11"/>
          <p:cNvSpPr txBox="1"/>
          <p:nvPr/>
        </p:nvSpPr>
        <p:spPr>
          <a:xfrm>
            <a:off x="821691" y="9553605"/>
            <a:ext cx="15311120" cy="1408971"/>
          </a:xfrm>
          <a:prstGeom prst="rect">
            <a:avLst/>
          </a:prstGeom>
        </p:spPr>
        <p:txBody>
          <a:bodyPr lIns="0" tIns="0" rIns="0" bIns="0" rtlCol="0" anchor="t">
            <a:spAutoFit/>
          </a:bodyPr>
          <a:lstStyle/>
          <a:p>
            <a:pPr algn="l">
              <a:lnSpc>
                <a:spcPts val="2699"/>
              </a:lnSpc>
            </a:pPr>
            <a:r>
              <a:rPr lang="en-US" sz="2249" i="1" spc="21">
                <a:solidFill>
                  <a:srgbClr val="242424"/>
                </a:solidFill>
                <a:latin typeface="TT Rounds Condensed Italics"/>
                <a:ea typeface="TT Rounds Condensed Italics"/>
                <a:cs typeface="TT Rounds Condensed Italics"/>
                <a:sym typeface="TT Rounds Condensed Italics"/>
              </a:rPr>
              <a:t>The above comparison shows that CompletableFuture is able to use virtual threads and handle asynchronous processing in a very efficient manner.</a:t>
            </a:r>
          </a:p>
          <a:p>
            <a:pPr algn="l">
              <a:lnSpc>
                <a:spcPts val="2699"/>
              </a:lnSpc>
            </a:pPr>
            <a:endParaRPr lang="en-US" sz="2249" i="1" spc="21">
              <a:solidFill>
                <a:srgbClr val="242424"/>
              </a:solidFill>
              <a:latin typeface="TT Rounds Condensed Italics"/>
              <a:ea typeface="TT Rounds Condensed Italics"/>
              <a:cs typeface="TT Rounds Condensed Italics"/>
              <a:sym typeface="TT Rounds Condensed Italics"/>
            </a:endParaRPr>
          </a:p>
          <a:p>
            <a:pPr algn="l">
              <a:lnSpc>
                <a:spcPts val="2699"/>
              </a:lnSpc>
            </a:pPr>
            <a:endParaRPr lang="en-US" sz="2249" i="1" spc="21">
              <a:solidFill>
                <a:srgbClr val="242424"/>
              </a:solidFill>
              <a:latin typeface="TT Rounds Condensed Italics"/>
              <a:ea typeface="TT Rounds Condensed Italics"/>
              <a:cs typeface="TT Rounds Condensed Italics"/>
              <a:sym typeface="TT Rounds Condensed Itali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3429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1209782" y="92063"/>
            <a:ext cx="15344014" cy="759439"/>
          </a:xfrm>
          <a:prstGeom prst="rect">
            <a:avLst/>
          </a:prstGeom>
        </p:spPr>
        <p:txBody>
          <a:bodyPr wrap="square" lIns="0" tIns="0" rIns="0" bIns="0" rtlCol="0" anchor="t">
            <a:spAutoFit/>
          </a:bodyPr>
          <a:lstStyle/>
          <a:p>
            <a:pPr algn="ctr">
              <a:lnSpc>
                <a:spcPts val="6749"/>
              </a:lnSpc>
            </a:pPr>
            <a:r>
              <a:rPr lang="en-US" sz="3749" dirty="0">
                <a:solidFill>
                  <a:srgbClr val="1B1B27"/>
                </a:solidFill>
                <a:latin typeface="Raleway"/>
                <a:ea typeface="Raleway"/>
                <a:cs typeface="Raleway"/>
                <a:sym typeface="Raleway"/>
              </a:rPr>
              <a:t>Continuation API</a:t>
            </a:r>
          </a:p>
        </p:txBody>
      </p:sp>
      <p:sp>
        <p:nvSpPr>
          <p:cNvPr id="8" name="TextBox 8"/>
          <p:cNvSpPr txBox="1"/>
          <p:nvPr/>
        </p:nvSpPr>
        <p:spPr>
          <a:xfrm>
            <a:off x="9347199" y="1848014"/>
            <a:ext cx="8778240" cy="7806624"/>
          </a:xfrm>
          <a:prstGeom prst="rect">
            <a:avLst/>
          </a:prstGeom>
        </p:spPr>
        <p:txBody>
          <a:bodyPr wrap="square" lIns="0" tIns="0" rIns="0" bIns="0" rtlCol="0" anchor="t">
            <a:spAutoFit/>
          </a:bodyPr>
          <a:lstStyle/>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Continuation API is part of the Coroutine Framework</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Continuation API provides a way for a program to capture its current state, including its call stack and local variables, and later restore that state to resume execution.</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Continuations are useful for implementing cooperative multitasking</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When a virtual thread is created, it is associated with a Continuation object that captures its current state.</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The virtual thread can then perform some computation or I/O operation, and if it needs to be suspended, its Continuation object is saved to the heap, and its state is restored to a previous point in time.</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dirty="0">
                <a:solidFill>
                  <a:srgbClr val="242424"/>
                </a:solidFill>
                <a:latin typeface="Roboto" panose="02000000000000000000" pitchFamily="2" charset="0"/>
                <a:ea typeface="Roboto" panose="02000000000000000000" pitchFamily="2" charset="0"/>
              </a:rPr>
              <a:t>When the I/O operation completes, the virtual thread can resume execution from where it left off by restoring its Continuation object from the heap and returning to the suspension point.</a:t>
            </a:r>
            <a:endParaRPr lang="en-US" dirty="0">
              <a:solidFill>
                <a:srgbClr val="242424"/>
              </a:solidFill>
              <a:latin typeface="Roboto" panose="02000000000000000000" pitchFamily="2" charset="0"/>
              <a:ea typeface="Roboto" panose="02000000000000000000" pitchFamily="2" charset="0"/>
              <a:sym typeface="Roboto"/>
            </a:endParaRPr>
          </a:p>
        </p:txBody>
      </p:sp>
      <p:sp>
        <p:nvSpPr>
          <p:cNvPr id="9" name="TextBox 9"/>
          <p:cNvSpPr txBox="1"/>
          <p:nvPr/>
        </p:nvSpPr>
        <p:spPr>
          <a:xfrm>
            <a:off x="9372600" y="3729027"/>
            <a:ext cx="7845475" cy="407291"/>
          </a:xfrm>
          <a:prstGeom prst="rect">
            <a:avLst/>
          </a:prstGeom>
        </p:spPr>
        <p:txBody>
          <a:bodyPr lIns="0" tIns="0" rIns="0" bIns="0" rtlCol="0" anchor="t">
            <a:spAutoFit/>
          </a:bodyPr>
          <a:lstStyle/>
          <a:p>
            <a:pPr marL="160239" lvl="1" algn="l">
              <a:lnSpc>
                <a:spcPts val="3437"/>
              </a:lnSpc>
            </a:pPr>
            <a:endParaRPr lang="en-US" sz="2125" dirty="0">
              <a:solidFill>
                <a:srgbClr val="3C3939"/>
              </a:solidFill>
              <a:latin typeface="Roboto"/>
              <a:ea typeface="Roboto"/>
              <a:cs typeface="Roboto"/>
              <a:sym typeface="Roboto"/>
            </a:endParaRPr>
          </a:p>
        </p:txBody>
      </p:sp>
      <p:sp>
        <p:nvSpPr>
          <p:cNvPr id="12" name="TextBox 8">
            <a:extLst>
              <a:ext uri="{FF2B5EF4-FFF2-40B4-BE49-F238E27FC236}">
                <a16:creationId xmlns:a16="http://schemas.microsoft.com/office/drawing/2014/main" id="{D41553E1-2B45-447D-9F76-2B59405C99C7}"/>
              </a:ext>
            </a:extLst>
          </p:cNvPr>
          <p:cNvSpPr txBox="1"/>
          <p:nvPr/>
        </p:nvSpPr>
        <p:spPr>
          <a:xfrm>
            <a:off x="1318109" y="851502"/>
            <a:ext cx="16058179" cy="843308"/>
          </a:xfrm>
          <a:prstGeom prst="rect">
            <a:avLst/>
          </a:prstGeom>
        </p:spPr>
        <p:txBody>
          <a:bodyPr wrap="square" lIns="0" tIns="0" rIns="0" bIns="0" rtlCol="0" anchor="t">
            <a:spAutoFit/>
          </a:bodyPr>
          <a:lstStyle/>
          <a:p>
            <a:pPr marL="160239" lvl="1">
              <a:lnSpc>
                <a:spcPts val="3437"/>
              </a:lnSpc>
            </a:pPr>
            <a:r>
              <a:rPr lang="en-US" sz="2200" dirty="0">
                <a:latin typeface="Roboto" panose="02000000000000000000" pitchFamily="2" charset="0"/>
                <a:ea typeface="Roboto" panose="02000000000000000000" pitchFamily="2" charset="0"/>
              </a:rPr>
              <a:t>Continuation is a programming technique that allows a program to pause its execution at a specific point and later resume execution from where it left off</a:t>
            </a:r>
            <a:endParaRPr lang="en-US" sz="2200" dirty="0">
              <a:latin typeface="Roboto" panose="02000000000000000000" pitchFamily="2" charset="0"/>
              <a:ea typeface="Roboto" panose="02000000000000000000" pitchFamily="2" charset="0"/>
              <a:sym typeface="Roboto"/>
            </a:endParaRPr>
          </a:p>
        </p:txBody>
      </p:sp>
      <p:pic>
        <p:nvPicPr>
          <p:cNvPr id="1041" name="Picture 17">
            <a:extLst>
              <a:ext uri="{FF2B5EF4-FFF2-40B4-BE49-F238E27FC236}">
                <a16:creationId xmlns:a16="http://schemas.microsoft.com/office/drawing/2014/main" id="{FDA08D83-D110-4FD7-8330-76A9B11E1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078" y="2095500"/>
            <a:ext cx="7767711" cy="716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462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640863"/>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381000" y="-118576"/>
            <a:ext cx="16362164" cy="759439"/>
          </a:xfrm>
          <a:prstGeom prst="rect">
            <a:avLst/>
          </a:prstGeom>
        </p:spPr>
        <p:txBody>
          <a:bodyPr lIns="0" tIns="0" rIns="0" bIns="0" rtlCol="0" anchor="t">
            <a:spAutoFit/>
          </a:bodyPr>
          <a:lstStyle/>
          <a:p>
            <a:pPr algn="ctr">
              <a:lnSpc>
                <a:spcPts val="6749"/>
              </a:lnSpc>
            </a:pPr>
            <a:r>
              <a:rPr lang="en-US" sz="3749" dirty="0">
                <a:solidFill>
                  <a:srgbClr val="1B1B27"/>
                </a:solidFill>
                <a:latin typeface="Raleway"/>
                <a:ea typeface="Raleway"/>
                <a:cs typeface="Raleway"/>
                <a:sym typeface="Raleway"/>
              </a:rPr>
              <a:t>Structured Concurrency</a:t>
            </a:r>
          </a:p>
        </p:txBody>
      </p:sp>
      <p:sp>
        <p:nvSpPr>
          <p:cNvPr id="8" name="TextBox 8"/>
          <p:cNvSpPr txBox="1"/>
          <p:nvPr/>
        </p:nvSpPr>
        <p:spPr>
          <a:xfrm>
            <a:off x="10218798" y="2400300"/>
            <a:ext cx="7534239" cy="9115509"/>
          </a:xfrm>
          <a:prstGeom prst="rect">
            <a:avLst/>
          </a:prstGeom>
        </p:spPr>
        <p:txBody>
          <a:bodyPr wrap="square" lIns="0" tIns="0" rIns="0" bIns="0" rtlCol="0" anchor="t">
            <a:spAutoFit/>
          </a:bodyPr>
          <a:lstStyle/>
          <a:p>
            <a:pPr indent="-296961">
              <a:lnSpc>
                <a:spcPts val="3437"/>
              </a:lnSpc>
              <a:buAutoNum type="arabicPeriod"/>
            </a:pPr>
            <a:r>
              <a:rPr lang="en-IN" sz="2125" dirty="0">
                <a:solidFill>
                  <a:srgbClr val="3C3939"/>
                </a:solidFill>
                <a:latin typeface="Roboto"/>
                <a:ea typeface="Roboto"/>
              </a:rPr>
              <a:t>Parent-child relationship between tasks.</a:t>
            </a:r>
            <a:endParaRPr lang="en-IN" sz="2125" dirty="0">
              <a:solidFill>
                <a:srgbClr val="3C3939"/>
              </a:solidFill>
              <a:latin typeface="Roboto"/>
              <a:ea typeface="Roboto"/>
              <a:sym typeface="Roboto"/>
            </a:endParaRPr>
          </a:p>
          <a:p>
            <a:pPr indent="-296961">
              <a:lnSpc>
                <a:spcPts val="3437"/>
              </a:lnSpc>
              <a:buAutoNum type="arabicPeriod"/>
            </a:pPr>
            <a:r>
              <a:rPr lang="en-US" sz="2125" dirty="0">
                <a:solidFill>
                  <a:srgbClr val="3C3939"/>
                </a:solidFill>
                <a:latin typeface="Roboto"/>
                <a:ea typeface="Roboto"/>
              </a:rPr>
              <a:t>Ensure tasks complete or fail within a controlled structure.</a:t>
            </a:r>
            <a:endParaRPr lang="en-US" sz="2125" dirty="0">
              <a:solidFill>
                <a:srgbClr val="3C3939"/>
              </a:solidFill>
              <a:latin typeface="Roboto"/>
              <a:ea typeface="Roboto"/>
              <a:sym typeface="Roboto"/>
            </a:endParaRPr>
          </a:p>
          <a:p>
            <a:pPr indent="-296961">
              <a:lnSpc>
                <a:spcPts val="3437"/>
              </a:lnSpc>
              <a:buAutoNum type="arabicPeriod"/>
            </a:pPr>
            <a:r>
              <a:rPr lang="en-US" sz="2125" dirty="0">
                <a:solidFill>
                  <a:srgbClr val="3C3939"/>
                </a:solidFill>
                <a:latin typeface="Roboto"/>
                <a:ea typeface="Roboto"/>
                <a:sym typeface="Roboto"/>
              </a:rPr>
              <a:t> Resource cleanup and error handling becomes easier.</a:t>
            </a:r>
          </a:p>
          <a:p>
            <a:pPr indent="-296961">
              <a:lnSpc>
                <a:spcPts val="3437"/>
              </a:lnSpc>
              <a:buFontTx/>
              <a:buAutoNum type="arabicPeriod"/>
            </a:pPr>
            <a:r>
              <a:rPr lang="en-US" sz="2125" dirty="0">
                <a:solidFill>
                  <a:srgbClr val="3C3939"/>
                </a:solidFill>
                <a:latin typeface="Roboto"/>
                <a:ea typeface="Roboto"/>
              </a:rPr>
              <a:t>The </a:t>
            </a:r>
            <a:r>
              <a:rPr lang="en-US" sz="2125" dirty="0" err="1">
                <a:solidFill>
                  <a:srgbClr val="3C3939"/>
                </a:solidFill>
                <a:latin typeface="Roboto"/>
                <a:ea typeface="Roboto"/>
              </a:rPr>
              <a:t>StructuredConcurrency</a:t>
            </a:r>
            <a:r>
              <a:rPr lang="en-US" sz="2125" dirty="0">
                <a:solidFill>
                  <a:srgbClr val="3C3939"/>
                </a:solidFill>
                <a:latin typeface="Roboto"/>
                <a:ea typeface="Roboto"/>
              </a:rPr>
              <a:t> API is responsible for the cancellation instead of leaving it to the developer(s) or framework.</a:t>
            </a:r>
          </a:p>
          <a:p>
            <a:pPr indent="-296961">
              <a:lnSpc>
                <a:spcPts val="3437"/>
              </a:lnSpc>
              <a:buFontTx/>
              <a:buAutoNum type="arabicPeriod"/>
            </a:pPr>
            <a:r>
              <a:rPr lang="en-US" sz="2125" dirty="0">
                <a:solidFill>
                  <a:srgbClr val="3C3939"/>
                </a:solidFill>
                <a:latin typeface="Roboto"/>
                <a:ea typeface="Roboto"/>
              </a:rPr>
              <a:t>Every incomplete thread shuts down when the scope completes (or fails).</a:t>
            </a:r>
          </a:p>
          <a:p>
            <a:pPr indent="-296961">
              <a:lnSpc>
                <a:spcPts val="3437"/>
              </a:lnSpc>
              <a:buFontTx/>
              <a:buAutoNum type="arabicPeriod"/>
            </a:pPr>
            <a:r>
              <a:rPr lang="en-US" sz="2125" dirty="0">
                <a:solidFill>
                  <a:srgbClr val="3C3939"/>
                </a:solidFill>
                <a:latin typeface="Roboto"/>
                <a:ea typeface="Roboto"/>
              </a:rPr>
              <a:t>There are currently two scopes available:</a:t>
            </a:r>
          </a:p>
          <a:p>
            <a:pPr marL="914400" lvl="1" indent="-457200">
              <a:lnSpc>
                <a:spcPts val="3437"/>
              </a:lnSpc>
              <a:buFont typeface="Arial" panose="020B0604020202020204" pitchFamily="34" charset="0"/>
              <a:buChar char="•"/>
            </a:pPr>
            <a:r>
              <a:rPr lang="en-US" sz="2125" b="1" dirty="0" err="1">
                <a:solidFill>
                  <a:srgbClr val="3C3939"/>
                </a:solidFill>
                <a:latin typeface="Roboto"/>
                <a:ea typeface="Roboto"/>
              </a:rPr>
              <a:t>ShutdownOnSuccess</a:t>
            </a:r>
            <a:r>
              <a:rPr lang="en-US" sz="2125" dirty="0">
                <a:solidFill>
                  <a:srgbClr val="3C3939"/>
                </a:solidFill>
                <a:latin typeface="Roboto"/>
                <a:ea typeface="Roboto"/>
              </a:rPr>
              <a:t>: shuts down all threads after one succeeds or fails. This is appropriate when only the result of the first successful request is enough.</a:t>
            </a:r>
          </a:p>
          <a:p>
            <a:pPr marL="914400" lvl="1" indent="-457200">
              <a:lnSpc>
                <a:spcPts val="3437"/>
              </a:lnSpc>
              <a:buFont typeface="Arial" panose="020B0604020202020204" pitchFamily="34" charset="0"/>
              <a:buChar char="•"/>
            </a:pPr>
            <a:r>
              <a:rPr lang="en-US" sz="2125" b="1" dirty="0" err="1">
                <a:solidFill>
                  <a:srgbClr val="3C3939"/>
                </a:solidFill>
                <a:latin typeface="Roboto"/>
                <a:ea typeface="Roboto"/>
              </a:rPr>
              <a:t>ShutdownOnFailure</a:t>
            </a:r>
            <a:r>
              <a:rPr lang="en-US" sz="2125" dirty="0">
                <a:solidFill>
                  <a:srgbClr val="3C3939"/>
                </a:solidFill>
                <a:latin typeface="Roboto"/>
                <a:ea typeface="Roboto"/>
              </a:rPr>
              <a:t>: shuts down all threads after one fails. This is appropriate when all requests must be successful.</a:t>
            </a: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AutoNum type="arabicPeriod"/>
            </a:pPr>
            <a:endParaRPr lang="en-US" sz="2125" dirty="0">
              <a:solidFill>
                <a:srgbClr val="3C3939"/>
              </a:solidFill>
              <a:latin typeface="Roboto"/>
              <a:ea typeface="Roboto"/>
              <a:sym typeface="Roboto"/>
            </a:endParaRPr>
          </a:p>
          <a:p>
            <a:pPr indent="-296961">
              <a:lnSpc>
                <a:spcPts val="3437"/>
              </a:lnSpc>
              <a:buAutoNum type="arabicPeriod"/>
            </a:pPr>
            <a:endParaRPr lang="en-US" sz="2125" dirty="0">
              <a:solidFill>
                <a:srgbClr val="3C3939"/>
              </a:solidFill>
              <a:latin typeface="Roboto"/>
              <a:ea typeface="Roboto"/>
              <a:sym typeface="Roboto"/>
            </a:endParaRPr>
          </a:p>
          <a:p>
            <a:pPr marL="320477" lvl="1" indent="-160238" algn="l">
              <a:lnSpc>
                <a:spcPts val="3437"/>
              </a:lnSpc>
              <a:buAutoNum type="arabicPeriod"/>
            </a:pPr>
            <a:endParaRPr lang="en-US" sz="2125" dirty="0">
              <a:solidFill>
                <a:srgbClr val="3C3939"/>
              </a:solidFill>
              <a:latin typeface="Roboto"/>
              <a:ea typeface="Roboto"/>
              <a:cs typeface="Roboto"/>
              <a:sym typeface="Roboto"/>
            </a:endParaRPr>
          </a:p>
        </p:txBody>
      </p:sp>
      <p:sp>
        <p:nvSpPr>
          <p:cNvPr id="9" name="TextBox 9"/>
          <p:cNvSpPr txBox="1"/>
          <p:nvPr/>
        </p:nvSpPr>
        <p:spPr>
          <a:xfrm>
            <a:off x="9372600" y="3729027"/>
            <a:ext cx="7845475" cy="407291"/>
          </a:xfrm>
          <a:prstGeom prst="rect">
            <a:avLst/>
          </a:prstGeom>
        </p:spPr>
        <p:txBody>
          <a:bodyPr lIns="0" tIns="0" rIns="0" bIns="0" rtlCol="0" anchor="t">
            <a:spAutoFit/>
          </a:bodyPr>
          <a:lstStyle/>
          <a:p>
            <a:pPr marL="160239" lvl="1" algn="l">
              <a:lnSpc>
                <a:spcPts val="3437"/>
              </a:lnSpc>
            </a:pPr>
            <a:endParaRPr lang="en-US" sz="2125" dirty="0">
              <a:solidFill>
                <a:srgbClr val="3C3939"/>
              </a:solidFill>
              <a:latin typeface="Roboto"/>
              <a:ea typeface="Roboto"/>
              <a:cs typeface="Roboto"/>
              <a:sym typeface="Roboto"/>
            </a:endParaRPr>
          </a:p>
        </p:txBody>
      </p:sp>
      <p:sp>
        <p:nvSpPr>
          <p:cNvPr id="12" name="TextBox 8">
            <a:extLst>
              <a:ext uri="{FF2B5EF4-FFF2-40B4-BE49-F238E27FC236}">
                <a16:creationId xmlns:a16="http://schemas.microsoft.com/office/drawing/2014/main" id="{D41553E1-2B45-447D-9F76-2B59405C99C7}"/>
              </a:ext>
            </a:extLst>
          </p:cNvPr>
          <p:cNvSpPr txBox="1"/>
          <p:nvPr/>
        </p:nvSpPr>
        <p:spPr>
          <a:xfrm>
            <a:off x="1828800" y="832473"/>
            <a:ext cx="13993118" cy="1269578"/>
          </a:xfrm>
          <a:prstGeom prst="rect">
            <a:avLst/>
          </a:prstGeom>
        </p:spPr>
        <p:txBody>
          <a:bodyPr wrap="square" lIns="0" tIns="0" rIns="0" bIns="0" rtlCol="0" anchor="t">
            <a:spAutoFit/>
          </a:bodyPr>
          <a:lstStyle/>
          <a:p>
            <a:pPr marL="160239" lvl="1" algn="l">
              <a:lnSpc>
                <a:spcPts val="3437"/>
              </a:lnSpc>
            </a:pPr>
            <a:r>
              <a:rPr lang="en-US" sz="2200" dirty="0">
                <a:latin typeface="Roboto" panose="02000000000000000000" pitchFamily="2" charset="0"/>
                <a:ea typeface="Roboto" panose="02000000000000000000" pitchFamily="2" charset="0"/>
              </a:rPr>
              <a:t>Structured concurrency is the idea of organizing concurrent tasks in a well-defined scope.</a:t>
            </a:r>
          </a:p>
          <a:p>
            <a:pPr marL="160239" lvl="1" algn="l">
              <a:lnSpc>
                <a:spcPts val="3437"/>
              </a:lnSpc>
            </a:pPr>
            <a:r>
              <a:rPr lang="en-US" sz="2200" b="0" i="0" dirty="0">
                <a:solidFill>
                  <a:srgbClr val="242424"/>
                </a:solidFill>
                <a:effectLst/>
                <a:latin typeface="Roboto" panose="02000000000000000000" pitchFamily="2" charset="0"/>
                <a:ea typeface="Roboto" panose="02000000000000000000" pitchFamily="2" charset="0"/>
              </a:rPr>
              <a:t>It is an approach to </a:t>
            </a:r>
            <a:r>
              <a:rPr lang="en-US" sz="2200" b="1" i="0" dirty="0">
                <a:solidFill>
                  <a:srgbClr val="242424"/>
                </a:solidFill>
                <a:effectLst/>
                <a:latin typeface="Roboto" panose="02000000000000000000" pitchFamily="2" charset="0"/>
                <a:ea typeface="Roboto" panose="02000000000000000000" pitchFamily="2" charset="0"/>
              </a:rPr>
              <a:t>maintain the inherited scope</a:t>
            </a:r>
            <a:r>
              <a:rPr lang="en-US" sz="2200" b="0" i="0" dirty="0">
                <a:solidFill>
                  <a:srgbClr val="242424"/>
                </a:solidFill>
                <a:effectLst/>
                <a:latin typeface="Roboto" panose="02000000000000000000" pitchFamily="2" charset="0"/>
                <a:ea typeface="Roboto" panose="02000000000000000000" pitchFamily="2" charset="0"/>
              </a:rPr>
              <a:t> of subtasks related to a parent task by ensuring every child subtask returns to the same place when they finish. This achieves better </a:t>
            </a:r>
            <a:r>
              <a:rPr lang="en-US" sz="2200" b="1" i="0" dirty="0">
                <a:solidFill>
                  <a:srgbClr val="242424"/>
                </a:solidFill>
                <a:effectLst/>
                <a:latin typeface="Roboto" panose="02000000000000000000" pitchFamily="2" charset="0"/>
                <a:ea typeface="Roboto" panose="02000000000000000000" pitchFamily="2" charset="0"/>
              </a:rPr>
              <a:t>reliability</a:t>
            </a:r>
            <a:r>
              <a:rPr lang="en-US" sz="2200" b="0" i="0" dirty="0">
                <a:solidFill>
                  <a:srgbClr val="242424"/>
                </a:solidFill>
                <a:effectLst/>
                <a:latin typeface="Roboto" panose="02000000000000000000" pitchFamily="2" charset="0"/>
                <a:ea typeface="Roboto" panose="02000000000000000000" pitchFamily="2" charset="0"/>
              </a:rPr>
              <a:t> and </a:t>
            </a:r>
            <a:r>
              <a:rPr lang="en-US" sz="2200" b="1" i="0" dirty="0">
                <a:solidFill>
                  <a:srgbClr val="242424"/>
                </a:solidFill>
                <a:effectLst/>
                <a:latin typeface="Roboto" panose="02000000000000000000" pitchFamily="2" charset="0"/>
                <a:ea typeface="Roboto" panose="02000000000000000000" pitchFamily="2" charset="0"/>
              </a:rPr>
              <a:t>observability</a:t>
            </a:r>
            <a:r>
              <a:rPr lang="en-US" sz="2200" b="0" i="0" dirty="0">
                <a:solidFill>
                  <a:srgbClr val="242424"/>
                </a:solidFill>
                <a:effectLst/>
                <a:latin typeface="Roboto" panose="02000000000000000000" pitchFamily="2" charset="0"/>
                <a:ea typeface="Roboto" panose="02000000000000000000" pitchFamily="2" charset="0"/>
              </a:rPr>
              <a:t>.</a:t>
            </a:r>
            <a:endParaRPr lang="en-US" sz="2200" dirty="0">
              <a:solidFill>
                <a:srgbClr val="3C3939"/>
              </a:solidFill>
              <a:latin typeface="Roboto" panose="02000000000000000000" pitchFamily="2" charset="0"/>
              <a:ea typeface="Roboto" panose="02000000000000000000" pitchFamily="2" charset="0"/>
              <a:cs typeface="Roboto"/>
              <a:sym typeface="Roboto"/>
            </a:endParaRPr>
          </a:p>
        </p:txBody>
      </p:sp>
      <p:pic>
        <p:nvPicPr>
          <p:cNvPr id="25" name="Picture 24">
            <a:extLst>
              <a:ext uri="{FF2B5EF4-FFF2-40B4-BE49-F238E27FC236}">
                <a16:creationId xmlns:a16="http://schemas.microsoft.com/office/drawing/2014/main" id="{7BE5A2F6-2992-43BB-AAFD-3E72E97F513A}"/>
              </a:ext>
            </a:extLst>
          </p:cNvPr>
          <p:cNvPicPr>
            <a:picLocks noChangeAspect="1"/>
          </p:cNvPicPr>
          <p:nvPr/>
        </p:nvPicPr>
        <p:blipFill>
          <a:blip r:embed="rId2"/>
          <a:stretch>
            <a:fillRect/>
          </a:stretch>
        </p:blipFill>
        <p:spPr>
          <a:xfrm>
            <a:off x="934421" y="2267832"/>
            <a:ext cx="8749415" cy="6633076"/>
          </a:xfrm>
          <a:prstGeom prst="rect">
            <a:avLst/>
          </a:prstGeom>
        </p:spPr>
      </p:pic>
    </p:spTree>
    <p:extLst>
      <p:ext uri="{BB962C8B-B14F-4D97-AF65-F5344CB8AC3E}">
        <p14:creationId xmlns:p14="http://schemas.microsoft.com/office/powerpoint/2010/main" val="1443248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86868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495299" y="42745"/>
            <a:ext cx="16362164" cy="759439"/>
          </a:xfrm>
          <a:prstGeom prst="rect">
            <a:avLst/>
          </a:prstGeom>
        </p:spPr>
        <p:txBody>
          <a:bodyPr lIns="0" tIns="0" rIns="0" bIns="0" rtlCol="0" anchor="t">
            <a:spAutoFit/>
          </a:bodyPr>
          <a:lstStyle/>
          <a:p>
            <a:pPr algn="ctr">
              <a:lnSpc>
                <a:spcPts val="6749"/>
              </a:lnSpc>
            </a:pPr>
            <a:r>
              <a:rPr lang="en-US" sz="3749" dirty="0">
                <a:solidFill>
                  <a:srgbClr val="1B1B27"/>
                </a:solidFill>
                <a:latin typeface="Raleway"/>
                <a:ea typeface="Raleway"/>
                <a:cs typeface="Raleway"/>
                <a:sym typeface="Raleway"/>
              </a:rPr>
              <a:t>Pinned Threads</a:t>
            </a:r>
          </a:p>
        </p:txBody>
      </p:sp>
      <p:sp>
        <p:nvSpPr>
          <p:cNvPr id="8" name="TextBox 8"/>
          <p:cNvSpPr txBox="1"/>
          <p:nvPr/>
        </p:nvSpPr>
        <p:spPr>
          <a:xfrm>
            <a:off x="724681" y="2218089"/>
            <a:ext cx="16838637" cy="10423559"/>
          </a:xfrm>
          <a:prstGeom prst="rect">
            <a:avLst/>
          </a:prstGeom>
        </p:spPr>
        <p:txBody>
          <a:bodyPr wrap="square" lIns="0" tIns="0" rIns="0" bIns="0" rtlCol="0" anchor="t">
            <a:spAutoFit/>
          </a:bodyPr>
          <a:lstStyle/>
          <a:p>
            <a:pPr marL="160239" lvl="1" indent="-296961">
              <a:lnSpc>
                <a:spcPts val="3437"/>
              </a:lnSpc>
              <a:buAutoNum type="arabicPeriod"/>
            </a:pPr>
            <a:r>
              <a:rPr lang="en-US" sz="2400" dirty="0">
                <a:solidFill>
                  <a:srgbClr val="001D35"/>
                </a:solidFill>
                <a:latin typeface="Roboto" panose="02000000000000000000" pitchFamily="2" charset="0"/>
                <a:ea typeface="Roboto" panose="02000000000000000000" pitchFamily="2" charset="0"/>
              </a:rPr>
              <a:t>  A virtual thread cannot be unmounted during blocking operations when it is pinned to its carrier.</a:t>
            </a:r>
          </a:p>
          <a:p>
            <a:pPr marL="160239" lvl="1" indent="-296961">
              <a:lnSpc>
                <a:spcPts val="3437"/>
              </a:lnSpc>
              <a:buAutoNum type="arabicPeriod"/>
            </a:pPr>
            <a:r>
              <a:rPr lang="en-US" sz="2400" b="0" dirty="0">
                <a:solidFill>
                  <a:srgbClr val="242424"/>
                </a:solidFill>
                <a:effectLst/>
                <a:latin typeface="Roboto" panose="02000000000000000000" pitchFamily="2" charset="0"/>
                <a:ea typeface="Roboto" panose="02000000000000000000" pitchFamily="2" charset="0"/>
              </a:rPr>
              <a:t>  A virtual thread is pinned in the following situations:</a:t>
            </a:r>
          </a:p>
          <a:p>
            <a:pPr marL="1120578"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Native System Calls</a:t>
            </a:r>
            <a:r>
              <a:rPr lang="en-US" sz="2400" dirty="0">
                <a:latin typeface="Roboto" panose="02000000000000000000" pitchFamily="2" charset="0"/>
                <a:ea typeface="Roboto" panose="02000000000000000000" pitchFamily="2" charset="0"/>
              </a:rPr>
              <a:t>: Operations like file I/O, certain types of network I/O, or native libraries may cause a virtual thread to pin to an OS thread.</a:t>
            </a:r>
            <a:endParaRPr lang="en-US" sz="2400" b="1" dirty="0">
              <a:latin typeface="Roboto" panose="02000000000000000000" pitchFamily="2" charset="0"/>
              <a:ea typeface="Roboto" panose="02000000000000000000" pitchFamily="2" charset="0"/>
            </a:endParaRPr>
          </a:p>
          <a:p>
            <a:pPr marL="1120578" lvl="3" indent="-342900">
              <a:lnSpc>
                <a:spcPts val="3437"/>
              </a:lnSpc>
              <a:buFont typeface="Arial" panose="020B0604020202020204" pitchFamily="34" charset="0"/>
              <a:buChar char="•"/>
            </a:pPr>
            <a:r>
              <a:rPr lang="en-US" altLang="en-US" sz="2400" b="1" dirty="0">
                <a:latin typeface="Roboto" panose="02000000000000000000" pitchFamily="2" charset="0"/>
                <a:ea typeface="Roboto" panose="02000000000000000000" pitchFamily="2" charset="0"/>
              </a:rPr>
              <a:t>Synchronized Blocks: </a:t>
            </a:r>
            <a:r>
              <a:rPr lang="en-US" altLang="en-US" sz="2400" dirty="0">
                <a:latin typeface="Roboto" panose="02000000000000000000" pitchFamily="2" charset="0"/>
                <a:ea typeface="Roboto" panose="02000000000000000000" pitchFamily="2" charset="0"/>
              </a:rPr>
              <a:t>When a virtual thread enters a synchronized block, it temporarily gets pinned to a specific OS thread to maintain proper synchronization semantics.</a:t>
            </a:r>
          </a:p>
          <a:p>
            <a:pPr marL="0" lvl="1">
              <a:lnSpc>
                <a:spcPts val="3437"/>
              </a:lnSpc>
            </a:pPr>
            <a:r>
              <a:rPr lang="en-US" altLang="en-US" sz="2400" dirty="0">
                <a:latin typeface="Roboto" panose="02000000000000000000" pitchFamily="2" charset="0"/>
                <a:ea typeface="Roboto" panose="02000000000000000000" pitchFamily="2" charset="0"/>
              </a:rPr>
              <a:t>3. </a:t>
            </a:r>
            <a:r>
              <a:rPr lang="en-IN" sz="2400" b="1" dirty="0">
                <a:latin typeface="Roboto" panose="02000000000000000000" pitchFamily="2" charset="0"/>
                <a:ea typeface="Roboto" panose="02000000000000000000" pitchFamily="2" charset="0"/>
              </a:rPr>
              <a:t>Impact of Pinning:</a:t>
            </a:r>
          </a:p>
          <a:p>
            <a:pPr marL="1257300"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Reduced Concurrency</a:t>
            </a:r>
            <a:r>
              <a:rPr lang="en-US" sz="2400" dirty="0">
                <a:latin typeface="Roboto" panose="02000000000000000000" pitchFamily="2" charset="0"/>
                <a:ea typeface="Roboto" panose="02000000000000000000" pitchFamily="2" charset="0"/>
              </a:rPr>
              <a:t>: While pinned, a virtual thread is backed by an OS thread, reducing the benefit of lightweight virtual threads.</a:t>
            </a:r>
          </a:p>
          <a:p>
            <a:pPr marL="1257300"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Blocking OS Threads: </a:t>
            </a:r>
            <a:r>
              <a:rPr lang="en-US" sz="2400" dirty="0">
                <a:latin typeface="Roboto" panose="02000000000000000000" pitchFamily="2" charset="0"/>
                <a:ea typeface="Roboto" panose="02000000000000000000" pitchFamily="2" charset="0"/>
              </a:rPr>
              <a:t>If many virtual threads are pinned, they can block OS threads, limiting scalability.</a:t>
            </a:r>
          </a:p>
          <a:p>
            <a:pPr marL="1257300"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Temporary: </a:t>
            </a:r>
            <a:r>
              <a:rPr lang="en-US" sz="2400" dirty="0">
                <a:latin typeface="Roboto" panose="02000000000000000000" pitchFamily="2" charset="0"/>
                <a:ea typeface="Roboto" panose="02000000000000000000" pitchFamily="2" charset="0"/>
              </a:rPr>
              <a:t>Pinning is only for the duration of the operation that requires it, after which the virtual thread becomes lightweight again.</a:t>
            </a:r>
          </a:p>
          <a:p>
            <a:pPr>
              <a:lnSpc>
                <a:spcPts val="3437"/>
              </a:lnSpc>
            </a:pPr>
            <a:r>
              <a:rPr lang="en-US" altLang="en-US" sz="2400" dirty="0">
                <a:latin typeface="Roboto" panose="02000000000000000000" pitchFamily="2" charset="0"/>
                <a:ea typeface="Roboto" panose="02000000000000000000" pitchFamily="2" charset="0"/>
              </a:rPr>
              <a:t>4. </a:t>
            </a:r>
            <a:r>
              <a:rPr lang="en-IN" sz="2400" b="1" dirty="0">
                <a:latin typeface="Roboto" panose="02000000000000000000" pitchFamily="2" charset="0"/>
                <a:ea typeface="Roboto" panose="02000000000000000000" pitchFamily="2" charset="0"/>
              </a:rPr>
              <a:t>Mitigating Pinning</a:t>
            </a:r>
            <a:r>
              <a:rPr lang="en-IN" sz="2400" dirty="0">
                <a:latin typeface="Roboto" panose="02000000000000000000" pitchFamily="2" charset="0"/>
                <a:ea typeface="Roboto" panose="02000000000000000000" pitchFamily="2" charset="0"/>
              </a:rPr>
              <a:t>:</a:t>
            </a:r>
            <a:endParaRPr lang="en-US" sz="2400" dirty="0">
              <a:latin typeface="Roboto" panose="02000000000000000000" pitchFamily="2" charset="0"/>
              <a:ea typeface="Roboto" panose="02000000000000000000" pitchFamily="2" charset="0"/>
            </a:endParaRPr>
          </a:p>
          <a:p>
            <a:pPr marL="1257300" lvl="2" indent="-342900">
              <a:lnSpc>
                <a:spcPts val="3437"/>
              </a:lnSpc>
              <a:buFont typeface="Arial" panose="020B0604020202020204" pitchFamily="34" charset="0"/>
              <a:buChar char="•"/>
            </a:pPr>
            <a:r>
              <a:rPr lang="en-US" altLang="en-US" sz="2400" b="1" dirty="0">
                <a:latin typeface="Roboto" panose="02000000000000000000" pitchFamily="2" charset="0"/>
                <a:ea typeface="Roboto" panose="02000000000000000000" pitchFamily="2" charset="0"/>
              </a:rPr>
              <a:t>Avoid Overuse of synchronized Blocks:</a:t>
            </a:r>
            <a:r>
              <a:rPr lang="en-US" altLang="en-US" sz="2400" dirty="0">
                <a:latin typeface="Roboto" panose="02000000000000000000" pitchFamily="2" charset="0"/>
                <a:ea typeface="Roboto" panose="02000000000000000000" pitchFamily="2" charset="0"/>
              </a:rPr>
              <a:t> Use higher-level concurrency constructs like </a:t>
            </a:r>
            <a:r>
              <a:rPr lang="en-US" altLang="en-US" sz="2400" dirty="0" err="1">
                <a:latin typeface="Roboto" panose="02000000000000000000" pitchFamily="2" charset="0"/>
                <a:ea typeface="Roboto" panose="02000000000000000000" pitchFamily="2" charset="0"/>
              </a:rPr>
              <a:t>ReentrantLock</a:t>
            </a:r>
            <a:r>
              <a:rPr lang="en-US" altLang="en-US" sz="2400" dirty="0">
                <a:latin typeface="Roboto" panose="02000000000000000000" pitchFamily="2" charset="0"/>
                <a:ea typeface="Roboto" panose="02000000000000000000" pitchFamily="2" charset="0"/>
              </a:rPr>
              <a:t> or other thread-safe collections to reduce pinning.</a:t>
            </a:r>
            <a:endParaRPr lang="en-US" sz="2400" dirty="0">
              <a:latin typeface="Roboto" panose="02000000000000000000" pitchFamily="2" charset="0"/>
              <a:ea typeface="Roboto" panose="02000000000000000000" pitchFamily="2" charset="0"/>
            </a:endParaRPr>
          </a:p>
          <a:p>
            <a:pPr marL="1120578"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Use Non-Blocking I/O: </a:t>
            </a:r>
            <a:r>
              <a:rPr lang="en-US" sz="2400" dirty="0" err="1">
                <a:latin typeface="Roboto" panose="02000000000000000000" pitchFamily="2" charset="0"/>
                <a:ea typeface="Roboto" panose="02000000000000000000" pitchFamily="2" charset="0"/>
              </a:rPr>
              <a:t>Opt</a:t>
            </a:r>
            <a:r>
              <a:rPr lang="en-US" sz="2400" dirty="0">
                <a:latin typeface="Roboto" panose="02000000000000000000" pitchFamily="2" charset="0"/>
                <a:ea typeface="Roboto" panose="02000000000000000000" pitchFamily="2" charset="0"/>
              </a:rPr>
              <a:t> for non-blocking I/O operations to avoid pinning during native calls.</a:t>
            </a:r>
          </a:p>
          <a:p>
            <a:pPr marL="663378" lvl="2" indent="-342900">
              <a:lnSpc>
                <a:spcPts val="3437"/>
              </a:lnSpc>
              <a:buFont typeface="Arial" panose="020B0604020202020204" pitchFamily="34" charset="0"/>
              <a:buChar char="•"/>
            </a:pPr>
            <a:endParaRPr lang="en-US" sz="2400" dirty="0">
              <a:solidFill>
                <a:srgbClr val="001D35"/>
              </a:solidFill>
              <a:latin typeface="Roboto" panose="02000000000000000000" pitchFamily="2" charset="0"/>
              <a:ea typeface="Roboto" panose="02000000000000000000" pitchFamily="2" charset="0"/>
            </a:endParaRPr>
          </a:p>
          <a:p>
            <a:pPr marL="160239" lvl="1" indent="-296961">
              <a:lnSpc>
                <a:spcPts val="3437"/>
              </a:lnSpc>
              <a:buAutoNum type="arabicPeriod"/>
            </a:pPr>
            <a:endParaRPr lang="en-US" sz="2400" dirty="0">
              <a:solidFill>
                <a:srgbClr val="001D35"/>
              </a:solidFill>
              <a:latin typeface="Roboto" panose="02000000000000000000" pitchFamily="2" charset="0"/>
              <a:ea typeface="Roboto" panose="02000000000000000000" pitchFamily="2" charset="0"/>
            </a:endParaRPr>
          </a:p>
          <a:p>
            <a:pPr marL="160239" lvl="1" indent="-296961">
              <a:lnSpc>
                <a:spcPts val="3437"/>
              </a:lnSpc>
              <a:buAutoNum type="arabicPeriod"/>
            </a:pPr>
            <a:endParaRPr lang="en-US" sz="2125" dirty="0">
              <a:solidFill>
                <a:srgbClr val="3C3939"/>
              </a:solidFill>
              <a:latin typeface="Roboto"/>
              <a:ea typeface="Roboto"/>
            </a:endParaRP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AutoNum type="arabicPeriod"/>
            </a:pPr>
            <a:endParaRPr lang="en-US" sz="2125" dirty="0">
              <a:solidFill>
                <a:srgbClr val="3C3939"/>
              </a:solidFill>
              <a:latin typeface="Roboto"/>
              <a:ea typeface="Roboto"/>
              <a:sym typeface="Roboto"/>
            </a:endParaRPr>
          </a:p>
          <a:p>
            <a:pPr indent="-296961">
              <a:lnSpc>
                <a:spcPts val="3437"/>
              </a:lnSpc>
              <a:buAutoNum type="arabicPeriod"/>
            </a:pPr>
            <a:endParaRPr lang="en-US" sz="2125" dirty="0">
              <a:solidFill>
                <a:srgbClr val="3C3939"/>
              </a:solidFill>
              <a:latin typeface="Roboto"/>
              <a:ea typeface="Roboto"/>
              <a:sym typeface="Roboto"/>
            </a:endParaRPr>
          </a:p>
          <a:p>
            <a:pPr marL="320477" lvl="1" indent="-160238" algn="l">
              <a:lnSpc>
                <a:spcPts val="3437"/>
              </a:lnSpc>
              <a:buAutoNum type="arabicPeriod"/>
            </a:pPr>
            <a:endParaRPr lang="en-US" sz="2125" dirty="0">
              <a:solidFill>
                <a:srgbClr val="3C3939"/>
              </a:solidFill>
              <a:latin typeface="Roboto"/>
              <a:ea typeface="Roboto"/>
              <a:cs typeface="Roboto"/>
              <a:sym typeface="Roboto"/>
            </a:endParaRPr>
          </a:p>
        </p:txBody>
      </p:sp>
      <p:sp>
        <p:nvSpPr>
          <p:cNvPr id="9" name="TextBox 9"/>
          <p:cNvSpPr txBox="1"/>
          <p:nvPr/>
        </p:nvSpPr>
        <p:spPr>
          <a:xfrm>
            <a:off x="9372600" y="3729027"/>
            <a:ext cx="7845475" cy="407291"/>
          </a:xfrm>
          <a:prstGeom prst="rect">
            <a:avLst/>
          </a:prstGeom>
        </p:spPr>
        <p:txBody>
          <a:bodyPr lIns="0" tIns="0" rIns="0" bIns="0" rtlCol="0" anchor="t">
            <a:spAutoFit/>
          </a:bodyPr>
          <a:lstStyle/>
          <a:p>
            <a:pPr marL="160239" lvl="1" algn="l">
              <a:lnSpc>
                <a:spcPts val="3437"/>
              </a:lnSpc>
            </a:pPr>
            <a:endParaRPr lang="en-US" sz="2125" dirty="0">
              <a:solidFill>
                <a:srgbClr val="3C3939"/>
              </a:solidFill>
              <a:latin typeface="Roboto"/>
              <a:ea typeface="Roboto"/>
              <a:cs typeface="Roboto"/>
              <a:sym typeface="Roboto"/>
            </a:endParaRPr>
          </a:p>
        </p:txBody>
      </p:sp>
      <p:sp>
        <p:nvSpPr>
          <p:cNvPr id="12" name="TextBox 8">
            <a:extLst>
              <a:ext uri="{FF2B5EF4-FFF2-40B4-BE49-F238E27FC236}">
                <a16:creationId xmlns:a16="http://schemas.microsoft.com/office/drawing/2014/main" id="{D41553E1-2B45-447D-9F76-2B59405C99C7}"/>
              </a:ext>
            </a:extLst>
          </p:cNvPr>
          <p:cNvSpPr txBox="1"/>
          <p:nvPr/>
        </p:nvSpPr>
        <p:spPr>
          <a:xfrm>
            <a:off x="495299" y="1140569"/>
            <a:ext cx="17297400" cy="400751"/>
          </a:xfrm>
          <a:prstGeom prst="rect">
            <a:avLst/>
          </a:prstGeom>
        </p:spPr>
        <p:txBody>
          <a:bodyPr wrap="square" lIns="0" tIns="0" rIns="0" bIns="0" rtlCol="0" anchor="t">
            <a:spAutoFit/>
          </a:bodyPr>
          <a:lstStyle/>
          <a:p>
            <a:pPr marL="160239" lvl="1" algn="l">
              <a:lnSpc>
                <a:spcPts val="3437"/>
              </a:lnSpc>
            </a:pPr>
            <a:r>
              <a:rPr lang="en-US" sz="2300" b="1" i="0" dirty="0">
                <a:solidFill>
                  <a:srgbClr val="001D35"/>
                </a:solidFill>
                <a:effectLst/>
                <a:latin typeface="Roboto" panose="02000000000000000000" pitchFamily="2" charset="0"/>
                <a:ea typeface="Roboto" panose="02000000000000000000" pitchFamily="2" charset="0"/>
              </a:rPr>
              <a:t>In virtual threading, </a:t>
            </a:r>
            <a:r>
              <a:rPr lang="en-US" sz="2300" b="1" dirty="0">
                <a:latin typeface="Roboto" panose="02000000000000000000" pitchFamily="2" charset="0"/>
                <a:ea typeface="Roboto" panose="02000000000000000000" pitchFamily="2" charset="0"/>
              </a:rPr>
              <a:t>pinning occurs when a virtual thread becomes stuck to its carrier thread, preventing it from being preempted</a:t>
            </a:r>
            <a:endParaRPr lang="en-US" sz="2300" b="1" dirty="0">
              <a:solidFill>
                <a:srgbClr val="3C3939"/>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35822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DF9CD-A0B7-49DD-A8CF-4D4DB24D02CE}"/>
              </a:ext>
            </a:extLst>
          </p:cNvPr>
          <p:cNvSpPr>
            <a:spLocks noGrp="1"/>
          </p:cNvSpPr>
          <p:nvPr>
            <p:ph type="ctrTitle"/>
          </p:nvPr>
        </p:nvSpPr>
        <p:spPr>
          <a:xfrm>
            <a:off x="1219200" y="783430"/>
            <a:ext cx="15392400" cy="838200"/>
          </a:xfrm>
        </p:spPr>
        <p:txBody>
          <a:bodyPr/>
          <a:lstStyle/>
          <a:p>
            <a:r>
              <a:rPr lang="en-US" dirty="0"/>
              <a:t>Use Case</a:t>
            </a:r>
            <a:endParaRPr lang="en-IN" dirty="0"/>
          </a:p>
        </p:txBody>
      </p:sp>
      <p:sp>
        <p:nvSpPr>
          <p:cNvPr id="4" name="Subtitle 3">
            <a:extLst>
              <a:ext uri="{FF2B5EF4-FFF2-40B4-BE49-F238E27FC236}">
                <a16:creationId xmlns:a16="http://schemas.microsoft.com/office/drawing/2014/main" id="{720EFF26-16FE-41D1-8FBF-2E3BDD888173}"/>
              </a:ext>
            </a:extLst>
          </p:cNvPr>
          <p:cNvSpPr>
            <a:spLocks noGrp="1"/>
          </p:cNvSpPr>
          <p:nvPr>
            <p:ph type="subTitle" idx="1"/>
          </p:nvPr>
        </p:nvSpPr>
        <p:spPr>
          <a:xfrm>
            <a:off x="1371600" y="2552700"/>
            <a:ext cx="16230600" cy="6324600"/>
          </a:xfrm>
        </p:spPr>
        <p:txBody>
          <a:bodyPr/>
          <a:lstStyle/>
          <a:p>
            <a:endParaRPr lang="en-IN" dirty="0"/>
          </a:p>
        </p:txBody>
      </p:sp>
      <p:pic>
        <p:nvPicPr>
          <p:cNvPr id="8" name="Picture 7">
            <a:extLst>
              <a:ext uri="{FF2B5EF4-FFF2-40B4-BE49-F238E27FC236}">
                <a16:creationId xmlns:a16="http://schemas.microsoft.com/office/drawing/2014/main" id="{993CAB06-20EF-4A49-AE9C-5BB80330C29E}"/>
              </a:ext>
            </a:extLst>
          </p:cNvPr>
          <p:cNvPicPr>
            <a:picLocks noChangeAspect="1"/>
          </p:cNvPicPr>
          <p:nvPr/>
        </p:nvPicPr>
        <p:blipFill>
          <a:blip r:embed="rId2"/>
          <a:stretch>
            <a:fillRect/>
          </a:stretch>
        </p:blipFill>
        <p:spPr>
          <a:xfrm>
            <a:off x="973096" y="2214562"/>
            <a:ext cx="16799008" cy="7577138"/>
          </a:xfrm>
          <a:prstGeom prst="rect">
            <a:avLst/>
          </a:prstGeom>
        </p:spPr>
      </p:pic>
    </p:spTree>
    <p:extLst>
      <p:ext uri="{BB962C8B-B14F-4D97-AF65-F5344CB8AC3E}">
        <p14:creationId xmlns:p14="http://schemas.microsoft.com/office/powerpoint/2010/main" val="288376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496044" y="361206"/>
            <a:ext cx="4376737" cy="471487"/>
          </a:xfrm>
          <a:prstGeom prst="rect">
            <a:avLst/>
          </a:prstGeom>
        </p:spPr>
        <p:txBody>
          <a:bodyPr lIns="0" tIns="0" rIns="0" bIns="0" rtlCol="0" anchor="t">
            <a:spAutoFit/>
          </a:bodyPr>
          <a:lstStyle/>
          <a:p>
            <a:pPr algn="l">
              <a:lnSpc>
                <a:spcPts val="3437"/>
              </a:lnSpc>
            </a:pPr>
            <a:r>
              <a:rPr lang="en-US" sz="2750">
                <a:solidFill>
                  <a:srgbClr val="1B1B27"/>
                </a:solidFill>
                <a:latin typeface="Raleway"/>
                <a:ea typeface="Raleway"/>
                <a:cs typeface="Raleway"/>
                <a:sym typeface="Raleway"/>
              </a:rPr>
              <a:t>Platform vs Virtual Threads</a:t>
            </a:r>
          </a:p>
        </p:txBody>
      </p:sp>
      <p:grpSp>
        <p:nvGrpSpPr>
          <p:cNvPr id="7" name="Group 7"/>
          <p:cNvGrpSpPr/>
          <p:nvPr/>
        </p:nvGrpSpPr>
        <p:grpSpPr>
          <a:xfrm>
            <a:off x="491281" y="1111449"/>
            <a:ext cx="17305436" cy="8817620"/>
            <a:chOff x="0" y="0"/>
            <a:chExt cx="23073915" cy="11756827"/>
          </a:xfrm>
        </p:grpSpPr>
        <p:sp>
          <p:nvSpPr>
            <p:cNvPr id="8" name="Freeform 8"/>
            <p:cNvSpPr/>
            <p:nvPr/>
          </p:nvSpPr>
          <p:spPr>
            <a:xfrm>
              <a:off x="0" y="0"/>
              <a:ext cx="23073868" cy="11756771"/>
            </a:xfrm>
            <a:custGeom>
              <a:avLst/>
              <a:gdLst/>
              <a:ahLst/>
              <a:cxnLst/>
              <a:rect l="l" t="t" r="r" b="b"/>
              <a:pathLst>
                <a:path w="23073868" h="11756771">
                  <a:moveTo>
                    <a:pt x="0" y="85725"/>
                  </a:moveTo>
                  <a:cubicBezTo>
                    <a:pt x="0" y="38354"/>
                    <a:pt x="38354" y="0"/>
                    <a:pt x="85725" y="0"/>
                  </a:cubicBezTo>
                  <a:lnTo>
                    <a:pt x="22988143" y="0"/>
                  </a:lnTo>
                  <a:lnTo>
                    <a:pt x="22988143" y="6350"/>
                  </a:lnTo>
                  <a:lnTo>
                    <a:pt x="22988143" y="0"/>
                  </a:lnTo>
                  <a:cubicBezTo>
                    <a:pt x="23035513" y="0"/>
                    <a:pt x="23073868" y="38354"/>
                    <a:pt x="23073868" y="85725"/>
                  </a:cubicBezTo>
                  <a:lnTo>
                    <a:pt x="23067518" y="85725"/>
                  </a:lnTo>
                  <a:lnTo>
                    <a:pt x="23073868" y="85725"/>
                  </a:lnTo>
                  <a:lnTo>
                    <a:pt x="23073868" y="11671046"/>
                  </a:lnTo>
                  <a:lnTo>
                    <a:pt x="23067518" y="11671046"/>
                  </a:lnTo>
                  <a:lnTo>
                    <a:pt x="23073868" y="11671046"/>
                  </a:lnTo>
                  <a:cubicBezTo>
                    <a:pt x="23073868" y="11718417"/>
                    <a:pt x="23035513" y="11756771"/>
                    <a:pt x="22988143" y="11756771"/>
                  </a:cubicBezTo>
                  <a:lnTo>
                    <a:pt x="22988143" y="11750421"/>
                  </a:lnTo>
                  <a:lnTo>
                    <a:pt x="22988143" y="11756771"/>
                  </a:lnTo>
                  <a:lnTo>
                    <a:pt x="85725" y="11756771"/>
                  </a:lnTo>
                  <a:lnTo>
                    <a:pt x="85725" y="11750421"/>
                  </a:lnTo>
                  <a:lnTo>
                    <a:pt x="85725" y="11756771"/>
                  </a:lnTo>
                  <a:cubicBezTo>
                    <a:pt x="38354" y="11756771"/>
                    <a:pt x="0" y="11718417"/>
                    <a:pt x="0" y="11671046"/>
                  </a:cubicBezTo>
                  <a:lnTo>
                    <a:pt x="0" y="85725"/>
                  </a:lnTo>
                  <a:lnTo>
                    <a:pt x="6350" y="85725"/>
                  </a:lnTo>
                  <a:lnTo>
                    <a:pt x="0" y="85725"/>
                  </a:lnTo>
                  <a:moveTo>
                    <a:pt x="12700" y="85725"/>
                  </a:moveTo>
                  <a:lnTo>
                    <a:pt x="12700" y="11671046"/>
                  </a:lnTo>
                  <a:lnTo>
                    <a:pt x="6350" y="11671046"/>
                  </a:lnTo>
                  <a:lnTo>
                    <a:pt x="12700" y="11671046"/>
                  </a:lnTo>
                  <a:cubicBezTo>
                    <a:pt x="12700" y="11711432"/>
                    <a:pt x="45466" y="11744071"/>
                    <a:pt x="85725" y="11744071"/>
                  </a:cubicBezTo>
                  <a:lnTo>
                    <a:pt x="22988143" y="11744071"/>
                  </a:lnTo>
                  <a:cubicBezTo>
                    <a:pt x="23028529" y="11744071"/>
                    <a:pt x="23061168" y="11711305"/>
                    <a:pt x="23061168" y="11671046"/>
                  </a:cubicBezTo>
                  <a:lnTo>
                    <a:pt x="23061168" y="85725"/>
                  </a:lnTo>
                  <a:cubicBezTo>
                    <a:pt x="23061168" y="45339"/>
                    <a:pt x="23028402" y="12700"/>
                    <a:pt x="22988143" y="12700"/>
                  </a:cubicBezTo>
                  <a:lnTo>
                    <a:pt x="85725" y="12700"/>
                  </a:lnTo>
                  <a:lnTo>
                    <a:pt x="85725" y="6350"/>
                  </a:lnTo>
                  <a:lnTo>
                    <a:pt x="85725" y="12700"/>
                  </a:lnTo>
                  <a:cubicBezTo>
                    <a:pt x="45466" y="12700"/>
                    <a:pt x="12700" y="45466"/>
                    <a:pt x="12700" y="85725"/>
                  </a:cubicBezTo>
                  <a:close/>
                </a:path>
              </a:pathLst>
            </a:custGeom>
            <a:solidFill>
              <a:srgbClr val="000000">
                <a:alpha val="7843"/>
              </a:srgbClr>
            </a:solidFill>
          </p:spPr>
        </p:sp>
      </p:grpSp>
      <p:grpSp>
        <p:nvGrpSpPr>
          <p:cNvPr id="9" name="Group 9"/>
          <p:cNvGrpSpPr/>
          <p:nvPr/>
        </p:nvGrpSpPr>
        <p:grpSpPr>
          <a:xfrm>
            <a:off x="505569" y="1125736"/>
            <a:ext cx="17286386" cy="472529"/>
            <a:chOff x="0" y="0"/>
            <a:chExt cx="23048515" cy="630038"/>
          </a:xfrm>
        </p:grpSpPr>
        <p:sp>
          <p:nvSpPr>
            <p:cNvPr id="10" name="Freeform 10"/>
            <p:cNvSpPr/>
            <p:nvPr/>
          </p:nvSpPr>
          <p:spPr>
            <a:xfrm>
              <a:off x="0" y="0"/>
              <a:ext cx="23048468" cy="630047"/>
            </a:xfrm>
            <a:custGeom>
              <a:avLst/>
              <a:gdLst/>
              <a:ahLst/>
              <a:cxnLst/>
              <a:rect l="l" t="t" r="r" b="b"/>
              <a:pathLst>
                <a:path w="23048468" h="630047">
                  <a:moveTo>
                    <a:pt x="0" y="0"/>
                  </a:moveTo>
                  <a:lnTo>
                    <a:pt x="23048468" y="0"/>
                  </a:lnTo>
                  <a:lnTo>
                    <a:pt x="23048468" y="630047"/>
                  </a:lnTo>
                  <a:lnTo>
                    <a:pt x="0" y="630047"/>
                  </a:lnTo>
                  <a:close/>
                </a:path>
              </a:pathLst>
            </a:custGeom>
            <a:solidFill>
              <a:srgbClr val="FFFFFF">
                <a:alpha val="3922"/>
              </a:srgbClr>
            </a:solidFill>
          </p:spPr>
        </p:sp>
      </p:grpSp>
      <p:sp>
        <p:nvSpPr>
          <p:cNvPr id="11" name="TextBox 11"/>
          <p:cNvSpPr txBox="1"/>
          <p:nvPr/>
        </p:nvSpPr>
        <p:spPr>
          <a:xfrm>
            <a:off x="649187" y="1163091"/>
            <a:ext cx="5473164" cy="340668"/>
          </a:xfrm>
          <a:prstGeom prst="rect">
            <a:avLst/>
          </a:prstGeom>
        </p:spPr>
        <p:txBody>
          <a:bodyPr lIns="0" tIns="0" rIns="0" bIns="0" rtlCol="0" anchor="t">
            <a:spAutoFit/>
          </a:bodyPr>
          <a:lstStyle/>
          <a:p>
            <a:pPr algn="l">
              <a:lnSpc>
                <a:spcPts val="2187"/>
              </a:lnSpc>
            </a:pPr>
            <a:r>
              <a:rPr lang="en-US" sz="1375">
                <a:solidFill>
                  <a:srgbClr val="3C3939"/>
                </a:solidFill>
                <a:latin typeface="Roboto"/>
                <a:ea typeface="Roboto"/>
                <a:cs typeface="Roboto"/>
                <a:sym typeface="Roboto"/>
              </a:rPr>
              <a:t>Aspect</a:t>
            </a:r>
          </a:p>
        </p:txBody>
      </p:sp>
      <p:sp>
        <p:nvSpPr>
          <p:cNvPr id="12" name="TextBox 12"/>
          <p:cNvSpPr txBox="1"/>
          <p:nvPr/>
        </p:nvSpPr>
        <p:spPr>
          <a:xfrm>
            <a:off x="6411665" y="1163091"/>
            <a:ext cx="5464820" cy="340668"/>
          </a:xfrm>
          <a:prstGeom prst="rect">
            <a:avLst/>
          </a:prstGeom>
        </p:spPr>
        <p:txBody>
          <a:bodyPr lIns="0" tIns="0" rIns="0" bIns="0" rtlCol="0" anchor="t">
            <a:spAutoFit/>
          </a:bodyPr>
          <a:lstStyle/>
          <a:p>
            <a:pPr algn="l">
              <a:lnSpc>
                <a:spcPts val="2187"/>
              </a:lnSpc>
            </a:pPr>
            <a:r>
              <a:rPr lang="en-US" sz="1375">
                <a:solidFill>
                  <a:srgbClr val="3C3939"/>
                </a:solidFill>
                <a:latin typeface="Roboto"/>
                <a:ea typeface="Roboto"/>
                <a:cs typeface="Roboto"/>
                <a:sym typeface="Roboto"/>
              </a:rPr>
              <a:t>Platform Threads</a:t>
            </a:r>
          </a:p>
        </p:txBody>
      </p:sp>
      <p:sp>
        <p:nvSpPr>
          <p:cNvPr id="13" name="TextBox 13"/>
          <p:cNvSpPr txBox="1"/>
          <p:nvPr/>
        </p:nvSpPr>
        <p:spPr>
          <a:xfrm>
            <a:off x="12169379" y="1163091"/>
            <a:ext cx="5469582" cy="340668"/>
          </a:xfrm>
          <a:prstGeom prst="rect">
            <a:avLst/>
          </a:prstGeom>
        </p:spPr>
        <p:txBody>
          <a:bodyPr lIns="0" tIns="0" rIns="0" bIns="0" rtlCol="0" anchor="t">
            <a:spAutoFit/>
          </a:bodyPr>
          <a:lstStyle/>
          <a:p>
            <a:pPr algn="l">
              <a:lnSpc>
                <a:spcPts val="2187"/>
              </a:lnSpc>
            </a:pPr>
            <a:r>
              <a:rPr lang="en-US" sz="1375">
                <a:solidFill>
                  <a:srgbClr val="3C3939"/>
                </a:solidFill>
                <a:latin typeface="Roboto"/>
                <a:ea typeface="Roboto"/>
                <a:cs typeface="Roboto"/>
                <a:sym typeface="Roboto"/>
              </a:rPr>
              <a:t>Virtual Threads</a:t>
            </a:r>
          </a:p>
        </p:txBody>
      </p:sp>
      <p:grpSp>
        <p:nvGrpSpPr>
          <p:cNvPr id="14" name="Group 14"/>
          <p:cNvGrpSpPr/>
          <p:nvPr/>
        </p:nvGrpSpPr>
        <p:grpSpPr>
          <a:xfrm>
            <a:off x="505569" y="1598265"/>
            <a:ext cx="17275076" cy="415826"/>
            <a:chOff x="0" y="0"/>
            <a:chExt cx="23033435" cy="554435"/>
          </a:xfrm>
        </p:grpSpPr>
        <p:sp>
          <p:nvSpPr>
            <p:cNvPr id="15" name="Freeform 15"/>
            <p:cNvSpPr/>
            <p:nvPr/>
          </p:nvSpPr>
          <p:spPr>
            <a:xfrm>
              <a:off x="0" y="0"/>
              <a:ext cx="23033482" cy="554482"/>
            </a:xfrm>
            <a:custGeom>
              <a:avLst/>
              <a:gdLst/>
              <a:ahLst/>
              <a:cxnLst/>
              <a:rect l="l" t="t" r="r" b="b"/>
              <a:pathLst>
                <a:path w="23033482" h="554482">
                  <a:moveTo>
                    <a:pt x="0" y="0"/>
                  </a:moveTo>
                  <a:lnTo>
                    <a:pt x="23033482" y="0"/>
                  </a:lnTo>
                  <a:lnTo>
                    <a:pt x="23033482" y="554482"/>
                  </a:lnTo>
                  <a:lnTo>
                    <a:pt x="0" y="554482"/>
                  </a:lnTo>
                  <a:close/>
                </a:path>
              </a:pathLst>
            </a:custGeom>
            <a:solidFill>
              <a:srgbClr val="000000">
                <a:alpha val="3922"/>
              </a:srgbClr>
            </a:solidFill>
          </p:spPr>
        </p:sp>
      </p:grpSp>
      <p:sp>
        <p:nvSpPr>
          <p:cNvPr id="16" name="TextBox 16"/>
          <p:cNvSpPr txBox="1"/>
          <p:nvPr/>
        </p:nvSpPr>
        <p:spPr>
          <a:xfrm>
            <a:off x="649189" y="1635621"/>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Definition</a:t>
            </a:r>
          </a:p>
        </p:txBody>
      </p:sp>
      <p:sp>
        <p:nvSpPr>
          <p:cNvPr id="17" name="TextBox 17"/>
          <p:cNvSpPr txBox="1"/>
          <p:nvPr/>
        </p:nvSpPr>
        <p:spPr>
          <a:xfrm>
            <a:off x="6411665" y="1635621"/>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OS-managed threads, also known as kernel or system threads.</a:t>
            </a:r>
          </a:p>
        </p:txBody>
      </p:sp>
      <p:sp>
        <p:nvSpPr>
          <p:cNvPr id="18" name="TextBox 18"/>
          <p:cNvSpPr txBox="1"/>
          <p:nvPr/>
        </p:nvSpPr>
        <p:spPr>
          <a:xfrm>
            <a:off x="12169379" y="1635621"/>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Lightweight user-mode threads, managed by the JVM.</a:t>
            </a:r>
          </a:p>
        </p:txBody>
      </p:sp>
      <p:grpSp>
        <p:nvGrpSpPr>
          <p:cNvPr id="19" name="Group 19"/>
          <p:cNvGrpSpPr/>
          <p:nvPr/>
        </p:nvGrpSpPr>
        <p:grpSpPr>
          <a:xfrm>
            <a:off x="505569" y="2014091"/>
            <a:ext cx="17275076" cy="642640"/>
            <a:chOff x="0" y="0"/>
            <a:chExt cx="23033435" cy="856853"/>
          </a:xfrm>
        </p:grpSpPr>
        <p:sp>
          <p:nvSpPr>
            <p:cNvPr id="20" name="Freeform 2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21" name="TextBox 21"/>
          <p:cNvSpPr txBox="1"/>
          <p:nvPr/>
        </p:nvSpPr>
        <p:spPr>
          <a:xfrm>
            <a:off x="649189" y="205144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Resource Consumption</a:t>
            </a:r>
          </a:p>
        </p:txBody>
      </p:sp>
      <p:sp>
        <p:nvSpPr>
          <p:cNvPr id="22" name="TextBox 22"/>
          <p:cNvSpPr txBox="1"/>
          <p:nvPr/>
        </p:nvSpPr>
        <p:spPr>
          <a:xfrm>
            <a:off x="6411665" y="2051448"/>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Each platform thread consumes significant system resources, including OS-managed memory (stack) and CPU time.</a:t>
            </a:r>
          </a:p>
        </p:txBody>
      </p:sp>
      <p:sp>
        <p:nvSpPr>
          <p:cNvPr id="23" name="TextBox 23"/>
          <p:cNvSpPr txBox="1"/>
          <p:nvPr/>
        </p:nvSpPr>
        <p:spPr>
          <a:xfrm>
            <a:off x="12169379" y="205144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Virtual threads are more memory-efficient, as the JVM manages the stack, and they are scheduled within JVM rather than the OS.</a:t>
            </a:r>
          </a:p>
        </p:txBody>
      </p:sp>
      <p:grpSp>
        <p:nvGrpSpPr>
          <p:cNvPr id="24" name="Group 24"/>
          <p:cNvGrpSpPr/>
          <p:nvPr/>
        </p:nvGrpSpPr>
        <p:grpSpPr>
          <a:xfrm>
            <a:off x="505569" y="2656731"/>
            <a:ext cx="17275076" cy="642640"/>
            <a:chOff x="0" y="0"/>
            <a:chExt cx="23033435" cy="856853"/>
          </a:xfrm>
        </p:grpSpPr>
        <p:sp>
          <p:nvSpPr>
            <p:cNvPr id="25" name="Freeform 2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26" name="TextBox 26"/>
          <p:cNvSpPr txBox="1"/>
          <p:nvPr/>
        </p:nvSpPr>
        <p:spPr>
          <a:xfrm>
            <a:off x="649189" y="2694086"/>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Creation Overhead</a:t>
            </a:r>
          </a:p>
        </p:txBody>
      </p:sp>
      <p:sp>
        <p:nvSpPr>
          <p:cNvPr id="27" name="TextBox 27"/>
          <p:cNvSpPr txBox="1"/>
          <p:nvPr/>
        </p:nvSpPr>
        <p:spPr>
          <a:xfrm>
            <a:off x="6411665" y="2694086"/>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Expensive to create due to OS involvement.</a:t>
            </a:r>
          </a:p>
        </p:txBody>
      </p:sp>
      <p:sp>
        <p:nvSpPr>
          <p:cNvPr id="28" name="TextBox 28"/>
          <p:cNvSpPr txBox="1"/>
          <p:nvPr/>
        </p:nvSpPr>
        <p:spPr>
          <a:xfrm>
            <a:off x="12169379" y="2694086"/>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Very low overhead for creation, allowing for millions of threads to be launched simultaneously.</a:t>
            </a:r>
          </a:p>
        </p:txBody>
      </p:sp>
      <p:grpSp>
        <p:nvGrpSpPr>
          <p:cNvPr id="29" name="Group 29"/>
          <p:cNvGrpSpPr/>
          <p:nvPr/>
        </p:nvGrpSpPr>
        <p:grpSpPr>
          <a:xfrm>
            <a:off x="505569" y="3299371"/>
            <a:ext cx="17275076" cy="415826"/>
            <a:chOff x="0" y="0"/>
            <a:chExt cx="23033435" cy="554435"/>
          </a:xfrm>
        </p:grpSpPr>
        <p:sp>
          <p:nvSpPr>
            <p:cNvPr id="30" name="Freeform 30"/>
            <p:cNvSpPr/>
            <p:nvPr/>
          </p:nvSpPr>
          <p:spPr>
            <a:xfrm>
              <a:off x="0" y="0"/>
              <a:ext cx="23033482" cy="554482"/>
            </a:xfrm>
            <a:custGeom>
              <a:avLst/>
              <a:gdLst/>
              <a:ahLst/>
              <a:cxnLst/>
              <a:rect l="l" t="t" r="r" b="b"/>
              <a:pathLst>
                <a:path w="23033482" h="554482">
                  <a:moveTo>
                    <a:pt x="0" y="0"/>
                  </a:moveTo>
                  <a:lnTo>
                    <a:pt x="23033482" y="0"/>
                  </a:lnTo>
                  <a:lnTo>
                    <a:pt x="23033482" y="554482"/>
                  </a:lnTo>
                  <a:lnTo>
                    <a:pt x="0" y="554482"/>
                  </a:lnTo>
                  <a:close/>
                </a:path>
              </a:pathLst>
            </a:custGeom>
            <a:solidFill>
              <a:srgbClr val="FFFFFF">
                <a:alpha val="3922"/>
              </a:srgbClr>
            </a:solidFill>
          </p:spPr>
        </p:sp>
      </p:grpSp>
      <p:sp>
        <p:nvSpPr>
          <p:cNvPr id="31" name="TextBox 31"/>
          <p:cNvSpPr txBox="1"/>
          <p:nvPr/>
        </p:nvSpPr>
        <p:spPr>
          <a:xfrm>
            <a:off x="649189" y="3336726"/>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Scheduling</a:t>
            </a:r>
          </a:p>
        </p:txBody>
      </p:sp>
      <p:sp>
        <p:nvSpPr>
          <p:cNvPr id="32" name="TextBox 32"/>
          <p:cNvSpPr txBox="1"/>
          <p:nvPr/>
        </p:nvSpPr>
        <p:spPr>
          <a:xfrm>
            <a:off x="6411665" y="3336726"/>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Handled by the OS scheduler.</a:t>
            </a:r>
          </a:p>
        </p:txBody>
      </p:sp>
      <p:sp>
        <p:nvSpPr>
          <p:cNvPr id="33" name="TextBox 33"/>
          <p:cNvSpPr txBox="1"/>
          <p:nvPr/>
        </p:nvSpPr>
        <p:spPr>
          <a:xfrm>
            <a:off x="12169379" y="3336726"/>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Handled by the JVM’s internal scheduler, more flexible and scalable.</a:t>
            </a:r>
          </a:p>
        </p:txBody>
      </p:sp>
      <p:grpSp>
        <p:nvGrpSpPr>
          <p:cNvPr id="34" name="Group 34"/>
          <p:cNvGrpSpPr/>
          <p:nvPr/>
        </p:nvGrpSpPr>
        <p:grpSpPr>
          <a:xfrm>
            <a:off x="505569" y="3715196"/>
            <a:ext cx="17275076" cy="642640"/>
            <a:chOff x="0" y="0"/>
            <a:chExt cx="23033435" cy="856853"/>
          </a:xfrm>
        </p:grpSpPr>
        <p:sp>
          <p:nvSpPr>
            <p:cNvPr id="35" name="Freeform 3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36" name="TextBox 36"/>
          <p:cNvSpPr txBox="1"/>
          <p:nvPr/>
        </p:nvSpPr>
        <p:spPr>
          <a:xfrm>
            <a:off x="649189" y="375255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Blocking I/O</a:t>
            </a:r>
          </a:p>
        </p:txBody>
      </p:sp>
      <p:sp>
        <p:nvSpPr>
          <p:cNvPr id="37" name="TextBox 37"/>
          <p:cNvSpPr txBox="1"/>
          <p:nvPr/>
        </p:nvSpPr>
        <p:spPr>
          <a:xfrm>
            <a:off x="6411665" y="3752552"/>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A platform thread blocked by I/O operations ties up an OS thread, reducing overall concurrency.</a:t>
            </a:r>
          </a:p>
        </p:txBody>
      </p:sp>
      <p:sp>
        <p:nvSpPr>
          <p:cNvPr id="38" name="TextBox 38"/>
          <p:cNvSpPr txBox="1"/>
          <p:nvPr/>
        </p:nvSpPr>
        <p:spPr>
          <a:xfrm>
            <a:off x="12169379" y="3752552"/>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Virtual threads yield control when blocked, allowing the JVM to continue executing other tasks without blocking an OS thread.</a:t>
            </a:r>
          </a:p>
        </p:txBody>
      </p:sp>
      <p:grpSp>
        <p:nvGrpSpPr>
          <p:cNvPr id="39" name="Group 39"/>
          <p:cNvGrpSpPr/>
          <p:nvPr/>
        </p:nvGrpSpPr>
        <p:grpSpPr>
          <a:xfrm>
            <a:off x="505569" y="4357836"/>
            <a:ext cx="17275076" cy="642640"/>
            <a:chOff x="0" y="0"/>
            <a:chExt cx="23033435" cy="856853"/>
          </a:xfrm>
        </p:grpSpPr>
        <p:sp>
          <p:nvSpPr>
            <p:cNvPr id="40" name="Freeform 4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41" name="TextBox 41"/>
          <p:cNvSpPr txBox="1"/>
          <p:nvPr/>
        </p:nvSpPr>
        <p:spPr>
          <a:xfrm>
            <a:off x="649189" y="439519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Concurrency Scalability</a:t>
            </a:r>
          </a:p>
        </p:txBody>
      </p:sp>
      <p:sp>
        <p:nvSpPr>
          <p:cNvPr id="42" name="TextBox 42"/>
          <p:cNvSpPr txBox="1"/>
          <p:nvPr/>
        </p:nvSpPr>
        <p:spPr>
          <a:xfrm>
            <a:off x="6411665" y="4395192"/>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Limited by the number of CPU cores and system resources.</a:t>
            </a:r>
          </a:p>
        </p:txBody>
      </p:sp>
      <p:sp>
        <p:nvSpPr>
          <p:cNvPr id="43" name="TextBox 43"/>
          <p:cNvSpPr txBox="1"/>
          <p:nvPr/>
        </p:nvSpPr>
        <p:spPr>
          <a:xfrm>
            <a:off x="12169379" y="4395192"/>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Designed for high scalability, supporting millions of threads even on systems with few cores.</a:t>
            </a:r>
          </a:p>
        </p:txBody>
      </p:sp>
      <p:grpSp>
        <p:nvGrpSpPr>
          <p:cNvPr id="44" name="Group 44"/>
          <p:cNvGrpSpPr/>
          <p:nvPr/>
        </p:nvGrpSpPr>
        <p:grpSpPr>
          <a:xfrm>
            <a:off x="505569" y="5000476"/>
            <a:ext cx="17275076" cy="642640"/>
            <a:chOff x="0" y="0"/>
            <a:chExt cx="23033435" cy="856853"/>
          </a:xfrm>
        </p:grpSpPr>
        <p:sp>
          <p:nvSpPr>
            <p:cNvPr id="45" name="Freeform 4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46" name="TextBox 46"/>
          <p:cNvSpPr txBox="1"/>
          <p:nvPr/>
        </p:nvSpPr>
        <p:spPr>
          <a:xfrm>
            <a:off x="649189" y="503783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Performance in I/O-bound Tasks</a:t>
            </a:r>
          </a:p>
        </p:txBody>
      </p:sp>
      <p:sp>
        <p:nvSpPr>
          <p:cNvPr id="47" name="TextBox 47"/>
          <p:cNvSpPr txBox="1"/>
          <p:nvPr/>
        </p:nvSpPr>
        <p:spPr>
          <a:xfrm>
            <a:off x="6411665" y="5037832"/>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Inefficient due to blocking, leading to thread starvation under heavy load.</a:t>
            </a:r>
          </a:p>
        </p:txBody>
      </p:sp>
      <p:sp>
        <p:nvSpPr>
          <p:cNvPr id="48" name="TextBox 48"/>
          <p:cNvSpPr txBox="1"/>
          <p:nvPr/>
        </p:nvSpPr>
        <p:spPr>
          <a:xfrm>
            <a:off x="12169379" y="5037832"/>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Efficient with I/O-bound tasks because virtual threads can pause and let others execute, avoiding OS-level blocking.</a:t>
            </a:r>
          </a:p>
        </p:txBody>
      </p:sp>
      <p:grpSp>
        <p:nvGrpSpPr>
          <p:cNvPr id="49" name="Group 49"/>
          <p:cNvGrpSpPr/>
          <p:nvPr/>
        </p:nvGrpSpPr>
        <p:grpSpPr>
          <a:xfrm>
            <a:off x="505569" y="5643116"/>
            <a:ext cx="17275076" cy="415826"/>
            <a:chOff x="0" y="0"/>
            <a:chExt cx="23033435" cy="554435"/>
          </a:xfrm>
        </p:grpSpPr>
        <p:sp>
          <p:nvSpPr>
            <p:cNvPr id="50" name="Freeform 50"/>
            <p:cNvSpPr/>
            <p:nvPr/>
          </p:nvSpPr>
          <p:spPr>
            <a:xfrm>
              <a:off x="0" y="0"/>
              <a:ext cx="23033482" cy="554482"/>
            </a:xfrm>
            <a:custGeom>
              <a:avLst/>
              <a:gdLst/>
              <a:ahLst/>
              <a:cxnLst/>
              <a:rect l="l" t="t" r="r" b="b"/>
              <a:pathLst>
                <a:path w="23033482" h="554482">
                  <a:moveTo>
                    <a:pt x="0" y="0"/>
                  </a:moveTo>
                  <a:lnTo>
                    <a:pt x="23033482" y="0"/>
                  </a:lnTo>
                  <a:lnTo>
                    <a:pt x="23033482" y="554482"/>
                  </a:lnTo>
                  <a:lnTo>
                    <a:pt x="0" y="554482"/>
                  </a:lnTo>
                  <a:close/>
                </a:path>
              </a:pathLst>
            </a:custGeom>
            <a:solidFill>
              <a:srgbClr val="FFFFFF">
                <a:alpha val="3922"/>
              </a:srgbClr>
            </a:solidFill>
          </p:spPr>
        </p:sp>
      </p:grpSp>
      <p:sp>
        <p:nvSpPr>
          <p:cNvPr id="51" name="TextBox 51"/>
          <p:cNvSpPr txBox="1"/>
          <p:nvPr/>
        </p:nvSpPr>
        <p:spPr>
          <a:xfrm>
            <a:off x="649189" y="568047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Memory Usage</a:t>
            </a:r>
          </a:p>
        </p:txBody>
      </p:sp>
      <p:sp>
        <p:nvSpPr>
          <p:cNvPr id="52" name="TextBox 52"/>
          <p:cNvSpPr txBox="1"/>
          <p:nvPr/>
        </p:nvSpPr>
        <p:spPr>
          <a:xfrm>
            <a:off x="6411665" y="5680472"/>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High memory consumption per thread (approx. 1 MB per thread due to the OS stack).</a:t>
            </a:r>
          </a:p>
        </p:txBody>
      </p:sp>
      <p:sp>
        <p:nvSpPr>
          <p:cNvPr id="53" name="TextBox 53"/>
          <p:cNvSpPr txBox="1"/>
          <p:nvPr/>
        </p:nvSpPr>
        <p:spPr>
          <a:xfrm>
            <a:off x="12169379" y="568047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Low memory footprint (approx. tens of KB per thread, depending on the JVM).</a:t>
            </a:r>
          </a:p>
        </p:txBody>
      </p:sp>
      <p:grpSp>
        <p:nvGrpSpPr>
          <p:cNvPr id="54" name="Group 54"/>
          <p:cNvGrpSpPr/>
          <p:nvPr/>
        </p:nvGrpSpPr>
        <p:grpSpPr>
          <a:xfrm>
            <a:off x="505569" y="6058941"/>
            <a:ext cx="17275076" cy="642640"/>
            <a:chOff x="0" y="0"/>
            <a:chExt cx="23033435" cy="856853"/>
          </a:xfrm>
        </p:grpSpPr>
        <p:sp>
          <p:nvSpPr>
            <p:cNvPr id="55" name="Freeform 5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56" name="TextBox 56"/>
          <p:cNvSpPr txBox="1"/>
          <p:nvPr/>
        </p:nvSpPr>
        <p:spPr>
          <a:xfrm>
            <a:off x="649189" y="6096297"/>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Thread Stack</a:t>
            </a:r>
          </a:p>
        </p:txBody>
      </p:sp>
      <p:sp>
        <p:nvSpPr>
          <p:cNvPr id="57" name="TextBox 57"/>
          <p:cNvSpPr txBox="1"/>
          <p:nvPr/>
        </p:nvSpPr>
        <p:spPr>
          <a:xfrm>
            <a:off x="6411665" y="6096297"/>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Stack memory is pre-allocated by the OS and grows in large increments, which can lead to waste.</a:t>
            </a:r>
          </a:p>
        </p:txBody>
      </p:sp>
      <p:sp>
        <p:nvSpPr>
          <p:cNvPr id="58" name="TextBox 58"/>
          <p:cNvSpPr txBox="1"/>
          <p:nvPr/>
        </p:nvSpPr>
        <p:spPr>
          <a:xfrm>
            <a:off x="12169379" y="6096297"/>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Stack is dynamically allocated and grows on-demand, reducing waste.</a:t>
            </a:r>
          </a:p>
        </p:txBody>
      </p:sp>
      <p:grpSp>
        <p:nvGrpSpPr>
          <p:cNvPr id="59" name="Group 59"/>
          <p:cNvGrpSpPr/>
          <p:nvPr/>
        </p:nvGrpSpPr>
        <p:grpSpPr>
          <a:xfrm>
            <a:off x="505569" y="6701581"/>
            <a:ext cx="17275076" cy="642640"/>
            <a:chOff x="0" y="0"/>
            <a:chExt cx="23033435" cy="856853"/>
          </a:xfrm>
        </p:grpSpPr>
        <p:sp>
          <p:nvSpPr>
            <p:cNvPr id="60" name="Freeform 6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61" name="TextBox 61"/>
          <p:cNvSpPr txBox="1"/>
          <p:nvPr/>
        </p:nvSpPr>
        <p:spPr>
          <a:xfrm>
            <a:off x="649189" y="673893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Use Case</a:t>
            </a:r>
          </a:p>
        </p:txBody>
      </p:sp>
      <p:sp>
        <p:nvSpPr>
          <p:cNvPr id="62" name="TextBox 62"/>
          <p:cNvSpPr txBox="1"/>
          <p:nvPr/>
        </p:nvSpPr>
        <p:spPr>
          <a:xfrm>
            <a:off x="6411665" y="6738938"/>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Ideal for CPU-bound, multithreaded tasks, such as parallel computations and tasks that require direct OS-level threading support.</a:t>
            </a:r>
          </a:p>
        </p:txBody>
      </p:sp>
      <p:sp>
        <p:nvSpPr>
          <p:cNvPr id="63" name="TextBox 63"/>
          <p:cNvSpPr txBox="1"/>
          <p:nvPr/>
        </p:nvSpPr>
        <p:spPr>
          <a:xfrm>
            <a:off x="12169379" y="673893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Ideal for highly concurrent, I/O-bound tasks like web servers, microservices, and applications with many lightweight tasks.</a:t>
            </a:r>
          </a:p>
        </p:txBody>
      </p:sp>
      <p:grpSp>
        <p:nvGrpSpPr>
          <p:cNvPr id="64" name="Group 64"/>
          <p:cNvGrpSpPr/>
          <p:nvPr/>
        </p:nvGrpSpPr>
        <p:grpSpPr>
          <a:xfrm>
            <a:off x="505569" y="7344221"/>
            <a:ext cx="17275076" cy="642640"/>
            <a:chOff x="0" y="0"/>
            <a:chExt cx="23033435" cy="856853"/>
          </a:xfrm>
        </p:grpSpPr>
        <p:sp>
          <p:nvSpPr>
            <p:cNvPr id="65" name="Freeform 6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66" name="TextBox 66"/>
          <p:cNvSpPr txBox="1"/>
          <p:nvPr/>
        </p:nvSpPr>
        <p:spPr>
          <a:xfrm>
            <a:off x="649189" y="7381577"/>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Compatibility</a:t>
            </a:r>
          </a:p>
        </p:txBody>
      </p:sp>
      <p:sp>
        <p:nvSpPr>
          <p:cNvPr id="67" name="TextBox 67"/>
          <p:cNvSpPr txBox="1"/>
          <p:nvPr/>
        </p:nvSpPr>
        <p:spPr>
          <a:xfrm>
            <a:off x="6411665" y="7381577"/>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Works across all existing systems and libraries that rely on OS threading models.</a:t>
            </a:r>
          </a:p>
        </p:txBody>
      </p:sp>
      <p:sp>
        <p:nvSpPr>
          <p:cNvPr id="68" name="TextBox 68"/>
          <p:cNvSpPr txBox="1"/>
          <p:nvPr/>
        </p:nvSpPr>
        <p:spPr>
          <a:xfrm>
            <a:off x="12169379" y="7381577"/>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Requires support from the JVM (introduced in Java 19), and some legacy libraries may need adaptation to fully leverage virtual threads.</a:t>
            </a:r>
          </a:p>
        </p:txBody>
      </p:sp>
      <p:grpSp>
        <p:nvGrpSpPr>
          <p:cNvPr id="69" name="Group 69"/>
          <p:cNvGrpSpPr/>
          <p:nvPr/>
        </p:nvGrpSpPr>
        <p:grpSpPr>
          <a:xfrm>
            <a:off x="505569" y="7986861"/>
            <a:ext cx="17275076" cy="642640"/>
            <a:chOff x="0" y="0"/>
            <a:chExt cx="23033435" cy="856853"/>
          </a:xfrm>
        </p:grpSpPr>
        <p:sp>
          <p:nvSpPr>
            <p:cNvPr id="70" name="Freeform 7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71" name="TextBox 71"/>
          <p:cNvSpPr txBox="1"/>
          <p:nvPr/>
        </p:nvSpPr>
        <p:spPr>
          <a:xfrm>
            <a:off x="649189" y="802421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Context Switching</a:t>
            </a:r>
          </a:p>
        </p:txBody>
      </p:sp>
      <p:sp>
        <p:nvSpPr>
          <p:cNvPr id="72" name="TextBox 72"/>
          <p:cNvSpPr txBox="1"/>
          <p:nvPr/>
        </p:nvSpPr>
        <p:spPr>
          <a:xfrm>
            <a:off x="6411665" y="8024218"/>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Involves expensive OS-level context switching.</a:t>
            </a:r>
          </a:p>
        </p:txBody>
      </p:sp>
      <p:sp>
        <p:nvSpPr>
          <p:cNvPr id="73" name="TextBox 73"/>
          <p:cNvSpPr txBox="1"/>
          <p:nvPr/>
        </p:nvSpPr>
        <p:spPr>
          <a:xfrm>
            <a:off x="12169379" y="802421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Context switching between virtual threads is managed by the JVM and is more efficient than OS-level switches.</a:t>
            </a:r>
          </a:p>
        </p:txBody>
      </p:sp>
      <p:grpSp>
        <p:nvGrpSpPr>
          <p:cNvPr id="74" name="Group 74"/>
          <p:cNvGrpSpPr/>
          <p:nvPr/>
        </p:nvGrpSpPr>
        <p:grpSpPr>
          <a:xfrm>
            <a:off x="505569" y="8629501"/>
            <a:ext cx="17275076" cy="642640"/>
            <a:chOff x="0" y="0"/>
            <a:chExt cx="23033435" cy="856853"/>
          </a:xfrm>
        </p:grpSpPr>
        <p:sp>
          <p:nvSpPr>
            <p:cNvPr id="75" name="Freeform 7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76" name="TextBox 76"/>
          <p:cNvSpPr txBox="1"/>
          <p:nvPr/>
        </p:nvSpPr>
        <p:spPr>
          <a:xfrm>
            <a:off x="649189" y="866685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Debugging and Profiling</a:t>
            </a:r>
          </a:p>
        </p:txBody>
      </p:sp>
      <p:sp>
        <p:nvSpPr>
          <p:cNvPr id="77" name="TextBox 77"/>
          <p:cNvSpPr txBox="1"/>
          <p:nvPr/>
        </p:nvSpPr>
        <p:spPr>
          <a:xfrm>
            <a:off x="6411665" y="8666858"/>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Mature tools and techniques available due to long-standing support for platform threads.</a:t>
            </a:r>
          </a:p>
        </p:txBody>
      </p:sp>
      <p:sp>
        <p:nvSpPr>
          <p:cNvPr id="78" name="TextBox 78"/>
          <p:cNvSpPr txBox="1"/>
          <p:nvPr/>
        </p:nvSpPr>
        <p:spPr>
          <a:xfrm>
            <a:off x="12169379" y="866685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Less mature, though improving rapidly with newer tools that support virtual thread-specific debugging.</a:t>
            </a:r>
          </a:p>
        </p:txBody>
      </p:sp>
      <p:grpSp>
        <p:nvGrpSpPr>
          <p:cNvPr id="79" name="Group 79"/>
          <p:cNvGrpSpPr/>
          <p:nvPr/>
        </p:nvGrpSpPr>
        <p:grpSpPr>
          <a:xfrm>
            <a:off x="505569" y="9272141"/>
            <a:ext cx="17275076" cy="642640"/>
            <a:chOff x="0" y="0"/>
            <a:chExt cx="23033435" cy="856853"/>
          </a:xfrm>
        </p:grpSpPr>
        <p:sp>
          <p:nvSpPr>
            <p:cNvPr id="80" name="Freeform 8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81" name="TextBox 81"/>
          <p:cNvSpPr txBox="1"/>
          <p:nvPr/>
        </p:nvSpPr>
        <p:spPr>
          <a:xfrm>
            <a:off x="649189" y="930949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Garbage Collection Impact</a:t>
            </a:r>
          </a:p>
        </p:txBody>
      </p:sp>
      <p:sp>
        <p:nvSpPr>
          <p:cNvPr id="82" name="TextBox 82"/>
          <p:cNvSpPr txBox="1"/>
          <p:nvPr/>
        </p:nvSpPr>
        <p:spPr>
          <a:xfrm>
            <a:off x="6411665" y="9309498"/>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Platform threads have minimal impact on GC since they operate outside of JVM memory.</a:t>
            </a:r>
          </a:p>
        </p:txBody>
      </p:sp>
      <p:sp>
        <p:nvSpPr>
          <p:cNvPr id="83" name="TextBox 83"/>
          <p:cNvSpPr txBox="1"/>
          <p:nvPr/>
        </p:nvSpPr>
        <p:spPr>
          <a:xfrm>
            <a:off x="12169379" y="930949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Virtual threads could impact GC more as their stacks are managed within JVM memory.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992238" y="1521470"/>
            <a:ext cx="11420326" cy="914549"/>
          </a:xfrm>
          <a:prstGeom prst="rect">
            <a:avLst/>
          </a:prstGeom>
        </p:spPr>
        <p:txBody>
          <a:bodyPr lIns="0" tIns="0" rIns="0" bIns="0" rtlCol="0" anchor="t">
            <a:spAutoFit/>
          </a:bodyPr>
          <a:lstStyle/>
          <a:p>
            <a:pPr algn="l">
              <a:lnSpc>
                <a:spcPts val="6937"/>
              </a:lnSpc>
            </a:pPr>
            <a:r>
              <a:rPr lang="en-US" sz="5562">
                <a:solidFill>
                  <a:srgbClr val="1B1B27"/>
                </a:solidFill>
                <a:latin typeface="Raleway"/>
                <a:ea typeface="Raleway"/>
                <a:cs typeface="Raleway"/>
                <a:sym typeface="Raleway"/>
              </a:rPr>
              <a:t>Advantages of Java Virtual Threads</a:t>
            </a:r>
          </a:p>
        </p:txBody>
      </p:sp>
      <p:sp>
        <p:nvSpPr>
          <p:cNvPr id="7" name="Freeform 7" descr="preencoded.png"/>
          <p:cNvSpPr/>
          <p:nvPr/>
        </p:nvSpPr>
        <p:spPr>
          <a:xfrm>
            <a:off x="992238" y="2861221"/>
            <a:ext cx="708720" cy="708720"/>
          </a:xfrm>
          <a:custGeom>
            <a:avLst/>
            <a:gdLst/>
            <a:ahLst/>
            <a:cxnLst/>
            <a:rect l="l" t="t" r="r" b="b"/>
            <a:pathLst>
              <a:path w="708720" h="708720">
                <a:moveTo>
                  <a:pt x="0" y="0"/>
                </a:moveTo>
                <a:lnTo>
                  <a:pt x="708719" y="0"/>
                </a:lnTo>
                <a:lnTo>
                  <a:pt x="708719" y="708720"/>
                </a:lnTo>
                <a:lnTo>
                  <a:pt x="0" y="708720"/>
                </a:lnTo>
                <a:lnTo>
                  <a:pt x="0" y="0"/>
                </a:lnTo>
                <a:close/>
              </a:path>
            </a:pathLst>
          </a:custGeom>
          <a:blipFill>
            <a:blip r:embed="rId2"/>
            <a:stretch>
              <a:fillRect/>
            </a:stretch>
          </a:blipFill>
        </p:spPr>
      </p:sp>
      <p:sp>
        <p:nvSpPr>
          <p:cNvPr id="8" name="TextBox 8"/>
          <p:cNvSpPr txBox="1"/>
          <p:nvPr/>
        </p:nvSpPr>
        <p:spPr>
          <a:xfrm>
            <a:off x="992238" y="3824882"/>
            <a:ext cx="3544044" cy="471487"/>
          </a:xfrm>
          <a:prstGeom prst="rect">
            <a:avLst/>
          </a:prstGeom>
        </p:spPr>
        <p:txBody>
          <a:bodyPr lIns="0" tIns="0" rIns="0" bIns="0" rtlCol="0" anchor="t">
            <a:spAutoFit/>
          </a:bodyPr>
          <a:lstStyle/>
          <a:p>
            <a:pPr algn="l">
              <a:lnSpc>
                <a:spcPts val="3437"/>
              </a:lnSpc>
            </a:pPr>
            <a:r>
              <a:rPr lang="en-US" sz="2750">
                <a:solidFill>
                  <a:srgbClr val="3C3939"/>
                </a:solidFill>
                <a:latin typeface="Raleway"/>
                <a:ea typeface="Raleway"/>
                <a:cs typeface="Raleway"/>
                <a:sym typeface="Raleway"/>
              </a:rPr>
              <a:t>Improved Availability</a:t>
            </a:r>
          </a:p>
        </p:txBody>
      </p:sp>
      <p:sp>
        <p:nvSpPr>
          <p:cNvPr id="9" name="TextBox 9"/>
          <p:cNvSpPr txBox="1"/>
          <p:nvPr/>
        </p:nvSpPr>
        <p:spPr>
          <a:xfrm>
            <a:off x="992238" y="4371231"/>
            <a:ext cx="7939088" cy="1002506"/>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Applications can handle more concurrent requests with fewer resources.</a:t>
            </a:r>
          </a:p>
        </p:txBody>
      </p:sp>
      <p:sp>
        <p:nvSpPr>
          <p:cNvPr id="10" name="Freeform 10" descr="preencoded.png"/>
          <p:cNvSpPr/>
          <p:nvPr/>
        </p:nvSpPr>
        <p:spPr>
          <a:xfrm>
            <a:off x="9356526" y="2861221"/>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3"/>
            <a:stretch>
              <a:fillRect/>
            </a:stretch>
          </a:blipFill>
        </p:spPr>
      </p:sp>
      <p:sp>
        <p:nvSpPr>
          <p:cNvPr id="11" name="TextBox 11"/>
          <p:cNvSpPr txBox="1"/>
          <p:nvPr/>
        </p:nvSpPr>
        <p:spPr>
          <a:xfrm>
            <a:off x="9356526" y="3824882"/>
            <a:ext cx="3623370" cy="471487"/>
          </a:xfrm>
          <a:prstGeom prst="rect">
            <a:avLst/>
          </a:prstGeom>
        </p:spPr>
        <p:txBody>
          <a:bodyPr lIns="0" tIns="0" rIns="0" bIns="0" rtlCol="0" anchor="t">
            <a:spAutoFit/>
          </a:bodyPr>
          <a:lstStyle/>
          <a:p>
            <a:pPr algn="l">
              <a:lnSpc>
                <a:spcPts val="3437"/>
              </a:lnSpc>
            </a:pPr>
            <a:r>
              <a:rPr lang="en-US" sz="2750">
                <a:solidFill>
                  <a:srgbClr val="3C3939"/>
                </a:solidFill>
                <a:latin typeface="Raleway"/>
                <a:ea typeface="Raleway"/>
                <a:cs typeface="Raleway"/>
                <a:sym typeface="Raleway"/>
              </a:rPr>
              <a:t>Increased Throughput</a:t>
            </a:r>
          </a:p>
        </p:txBody>
      </p:sp>
      <p:sp>
        <p:nvSpPr>
          <p:cNvPr id="12" name="TextBox 12"/>
          <p:cNvSpPr txBox="1"/>
          <p:nvPr/>
        </p:nvSpPr>
        <p:spPr>
          <a:xfrm>
            <a:off x="9356526" y="4371231"/>
            <a:ext cx="7939236" cy="1002506"/>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Applications can process requests faster, leading to improved performance.</a:t>
            </a:r>
          </a:p>
        </p:txBody>
      </p:sp>
      <p:sp>
        <p:nvSpPr>
          <p:cNvPr id="13" name="Freeform 13" descr="preencoded.png"/>
          <p:cNvSpPr/>
          <p:nvPr/>
        </p:nvSpPr>
        <p:spPr>
          <a:xfrm>
            <a:off x="992238" y="6224290"/>
            <a:ext cx="708720" cy="708720"/>
          </a:xfrm>
          <a:custGeom>
            <a:avLst/>
            <a:gdLst/>
            <a:ahLst/>
            <a:cxnLst/>
            <a:rect l="l" t="t" r="r" b="b"/>
            <a:pathLst>
              <a:path w="708720" h="708720">
                <a:moveTo>
                  <a:pt x="0" y="0"/>
                </a:moveTo>
                <a:lnTo>
                  <a:pt x="708719" y="0"/>
                </a:lnTo>
                <a:lnTo>
                  <a:pt x="708719" y="708720"/>
                </a:lnTo>
                <a:lnTo>
                  <a:pt x="0" y="708720"/>
                </a:lnTo>
                <a:lnTo>
                  <a:pt x="0" y="0"/>
                </a:lnTo>
                <a:close/>
              </a:path>
            </a:pathLst>
          </a:custGeom>
          <a:blipFill>
            <a:blip r:embed="rId4"/>
            <a:stretch>
              <a:fillRect/>
            </a:stretch>
          </a:blipFill>
        </p:spPr>
      </p:sp>
      <p:sp>
        <p:nvSpPr>
          <p:cNvPr id="14" name="TextBox 14"/>
          <p:cNvSpPr txBox="1"/>
          <p:nvPr/>
        </p:nvSpPr>
        <p:spPr>
          <a:xfrm>
            <a:off x="992238" y="7187953"/>
            <a:ext cx="5220741" cy="471487"/>
          </a:xfrm>
          <a:prstGeom prst="rect">
            <a:avLst/>
          </a:prstGeom>
        </p:spPr>
        <p:txBody>
          <a:bodyPr lIns="0" tIns="0" rIns="0" bIns="0" rtlCol="0" anchor="t">
            <a:spAutoFit/>
          </a:bodyPr>
          <a:lstStyle/>
          <a:p>
            <a:pPr algn="l">
              <a:lnSpc>
                <a:spcPts val="3437"/>
              </a:lnSpc>
            </a:pPr>
            <a:r>
              <a:rPr lang="en-US" sz="2750">
                <a:solidFill>
                  <a:srgbClr val="3C3939"/>
                </a:solidFill>
                <a:latin typeface="Raleway"/>
                <a:ea typeface="Raleway"/>
                <a:cs typeface="Raleway"/>
                <a:sym typeface="Raleway"/>
              </a:rPr>
              <a:t>Reduced Memory Consumption</a:t>
            </a:r>
          </a:p>
        </p:txBody>
      </p:sp>
      <p:sp>
        <p:nvSpPr>
          <p:cNvPr id="15" name="TextBox 15"/>
          <p:cNvSpPr txBox="1"/>
          <p:nvPr/>
        </p:nvSpPr>
        <p:spPr>
          <a:xfrm>
            <a:off x="992238" y="7734300"/>
            <a:ext cx="7939088" cy="548879"/>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Virtual threads are lightweight, reducing overall memory usage.</a:t>
            </a:r>
          </a:p>
        </p:txBody>
      </p:sp>
      <p:sp>
        <p:nvSpPr>
          <p:cNvPr id="16" name="Freeform 16" descr="preencoded.png"/>
          <p:cNvSpPr/>
          <p:nvPr/>
        </p:nvSpPr>
        <p:spPr>
          <a:xfrm>
            <a:off x="9356526" y="6224290"/>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5"/>
            <a:stretch>
              <a:fillRect/>
            </a:stretch>
          </a:blipFill>
        </p:spPr>
      </p:sp>
      <p:sp>
        <p:nvSpPr>
          <p:cNvPr id="17" name="TextBox 17"/>
          <p:cNvSpPr txBox="1"/>
          <p:nvPr/>
        </p:nvSpPr>
        <p:spPr>
          <a:xfrm>
            <a:off x="9356526" y="7187953"/>
            <a:ext cx="3781276" cy="471487"/>
          </a:xfrm>
          <a:prstGeom prst="rect">
            <a:avLst/>
          </a:prstGeom>
        </p:spPr>
        <p:txBody>
          <a:bodyPr lIns="0" tIns="0" rIns="0" bIns="0" rtlCol="0" anchor="t">
            <a:spAutoFit/>
          </a:bodyPr>
          <a:lstStyle/>
          <a:p>
            <a:pPr algn="l">
              <a:lnSpc>
                <a:spcPts val="3437"/>
              </a:lnSpc>
            </a:pPr>
            <a:r>
              <a:rPr lang="en-US" sz="2750">
                <a:solidFill>
                  <a:srgbClr val="3C3939"/>
                </a:solidFill>
                <a:latin typeface="Raleway"/>
                <a:ea typeface="Raleway"/>
                <a:cs typeface="Raleway"/>
                <a:sym typeface="Raleway"/>
              </a:rPr>
              <a:t>Improved Code Quality</a:t>
            </a:r>
          </a:p>
        </p:txBody>
      </p:sp>
      <p:sp>
        <p:nvSpPr>
          <p:cNvPr id="18" name="TextBox 18"/>
          <p:cNvSpPr txBox="1"/>
          <p:nvPr/>
        </p:nvSpPr>
        <p:spPr>
          <a:xfrm>
            <a:off x="9356526" y="7734300"/>
            <a:ext cx="7939236" cy="1002506"/>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Virtual threads simplify code and enable more concise programming.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06E453-8E8C-4516-9DB3-5C0FD5F9D516}"/>
              </a:ext>
            </a:extLst>
          </p:cNvPr>
          <p:cNvSpPr>
            <a:spLocks noGrp="1"/>
          </p:cNvSpPr>
          <p:nvPr>
            <p:ph type="ctrTitle"/>
          </p:nvPr>
        </p:nvSpPr>
        <p:spPr>
          <a:xfrm>
            <a:off x="3657600" y="647701"/>
            <a:ext cx="7772400" cy="914400"/>
          </a:xfrm>
        </p:spPr>
        <p:txBody>
          <a:bodyPr/>
          <a:lstStyle/>
          <a:p>
            <a:r>
              <a:rPr lang="en-US" dirty="0"/>
              <a:t>Use Fixed Thread Pool</a:t>
            </a:r>
            <a:endParaRPr lang="en-IN" dirty="0"/>
          </a:p>
        </p:txBody>
      </p:sp>
      <p:pic>
        <p:nvPicPr>
          <p:cNvPr id="8" name="Content Placeholder 4">
            <a:extLst>
              <a:ext uri="{FF2B5EF4-FFF2-40B4-BE49-F238E27FC236}">
                <a16:creationId xmlns:a16="http://schemas.microsoft.com/office/drawing/2014/main" id="{9B3D16B1-C2F9-4D25-B718-B45084B38210}"/>
              </a:ext>
            </a:extLst>
          </p:cNvPr>
          <p:cNvPicPr>
            <a:picLocks noGrp="1" noChangeAspect="1"/>
          </p:cNvPicPr>
          <p:nvPr>
            <p:ph idx="4294967295"/>
          </p:nvPr>
        </p:nvPicPr>
        <p:blipFill>
          <a:blip r:embed="rId2"/>
          <a:stretch>
            <a:fillRect/>
          </a:stretch>
        </p:blipFill>
        <p:spPr>
          <a:xfrm>
            <a:off x="762000" y="2095500"/>
            <a:ext cx="16916400" cy="7737475"/>
          </a:xfrm>
        </p:spPr>
      </p:pic>
      <p:pic>
        <p:nvPicPr>
          <p:cNvPr id="10" name="Picture 9">
            <a:extLst>
              <a:ext uri="{FF2B5EF4-FFF2-40B4-BE49-F238E27FC236}">
                <a16:creationId xmlns:a16="http://schemas.microsoft.com/office/drawing/2014/main" id="{C080D953-FC0D-4823-BB5C-07BB05300B2C}"/>
              </a:ext>
            </a:extLst>
          </p:cNvPr>
          <p:cNvPicPr>
            <a:picLocks noChangeAspect="1"/>
          </p:cNvPicPr>
          <p:nvPr/>
        </p:nvPicPr>
        <p:blipFill>
          <a:blip r:embed="rId3"/>
          <a:stretch>
            <a:fillRect/>
          </a:stretch>
        </p:blipFill>
        <p:spPr>
          <a:xfrm>
            <a:off x="579120" y="2095500"/>
            <a:ext cx="16611600" cy="7123628"/>
          </a:xfrm>
          <a:prstGeom prst="rect">
            <a:avLst/>
          </a:prstGeom>
        </p:spPr>
      </p:pic>
    </p:spTree>
    <p:extLst>
      <p:ext uri="{BB962C8B-B14F-4D97-AF65-F5344CB8AC3E}">
        <p14:creationId xmlns:p14="http://schemas.microsoft.com/office/powerpoint/2010/main" val="331351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0B16-B854-4CB5-AD03-1E045452F4B7}"/>
              </a:ext>
            </a:extLst>
          </p:cNvPr>
          <p:cNvSpPr>
            <a:spLocks noGrp="1"/>
          </p:cNvSpPr>
          <p:nvPr>
            <p:ph type="title"/>
          </p:nvPr>
        </p:nvSpPr>
        <p:spPr>
          <a:xfrm>
            <a:off x="4495800" y="647700"/>
            <a:ext cx="8229600" cy="1143000"/>
          </a:xfrm>
        </p:spPr>
        <p:txBody>
          <a:bodyPr/>
          <a:lstStyle/>
          <a:p>
            <a:r>
              <a:rPr lang="en-US" dirty="0"/>
              <a:t>Problem with Fixed Thread Pool</a:t>
            </a:r>
            <a:endParaRPr lang="en-IN" dirty="0"/>
          </a:p>
        </p:txBody>
      </p:sp>
      <p:pic>
        <p:nvPicPr>
          <p:cNvPr id="10" name="Picture 9">
            <a:extLst>
              <a:ext uri="{FF2B5EF4-FFF2-40B4-BE49-F238E27FC236}">
                <a16:creationId xmlns:a16="http://schemas.microsoft.com/office/drawing/2014/main" id="{C1A07A70-B890-4728-B77B-E0D192EF8202}"/>
              </a:ext>
            </a:extLst>
          </p:cNvPr>
          <p:cNvPicPr>
            <a:picLocks noChangeAspect="1"/>
          </p:cNvPicPr>
          <p:nvPr/>
        </p:nvPicPr>
        <p:blipFill>
          <a:blip r:embed="rId2"/>
          <a:stretch>
            <a:fillRect/>
          </a:stretch>
        </p:blipFill>
        <p:spPr>
          <a:xfrm>
            <a:off x="533400" y="2095500"/>
            <a:ext cx="16992600" cy="7239000"/>
          </a:xfrm>
          <a:prstGeom prst="rect">
            <a:avLst/>
          </a:prstGeom>
        </p:spPr>
      </p:pic>
    </p:spTree>
    <p:extLst>
      <p:ext uri="{BB962C8B-B14F-4D97-AF65-F5344CB8AC3E}">
        <p14:creationId xmlns:p14="http://schemas.microsoft.com/office/powerpoint/2010/main" val="2317209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7B37-EDC6-4340-8A2B-1594083EDE7C}"/>
              </a:ext>
            </a:extLst>
          </p:cNvPr>
          <p:cNvSpPr>
            <a:spLocks noGrp="1"/>
          </p:cNvSpPr>
          <p:nvPr>
            <p:ph type="title"/>
          </p:nvPr>
        </p:nvSpPr>
        <p:spPr>
          <a:xfrm>
            <a:off x="3657600" y="342900"/>
            <a:ext cx="8229600" cy="1143000"/>
          </a:xfrm>
        </p:spPr>
        <p:txBody>
          <a:bodyPr/>
          <a:lstStyle/>
          <a:p>
            <a:r>
              <a:rPr lang="en-US" dirty="0"/>
              <a:t>CPU idle time</a:t>
            </a:r>
            <a:endParaRPr lang="en-IN" dirty="0"/>
          </a:p>
        </p:txBody>
      </p:sp>
      <p:pic>
        <p:nvPicPr>
          <p:cNvPr id="5" name="Picture 4">
            <a:extLst>
              <a:ext uri="{FF2B5EF4-FFF2-40B4-BE49-F238E27FC236}">
                <a16:creationId xmlns:a16="http://schemas.microsoft.com/office/drawing/2014/main" id="{0B8CCE83-F56E-4A95-8276-0D907D594559}"/>
              </a:ext>
            </a:extLst>
          </p:cNvPr>
          <p:cNvPicPr>
            <a:picLocks noChangeAspect="1"/>
          </p:cNvPicPr>
          <p:nvPr/>
        </p:nvPicPr>
        <p:blipFill>
          <a:blip r:embed="rId2"/>
          <a:stretch>
            <a:fillRect/>
          </a:stretch>
        </p:blipFill>
        <p:spPr>
          <a:xfrm>
            <a:off x="1219200" y="1790700"/>
            <a:ext cx="15849600" cy="6934200"/>
          </a:xfrm>
          <a:prstGeom prst="rect">
            <a:avLst/>
          </a:prstGeom>
        </p:spPr>
      </p:pic>
    </p:spTree>
    <p:extLst>
      <p:ext uri="{BB962C8B-B14F-4D97-AF65-F5344CB8AC3E}">
        <p14:creationId xmlns:p14="http://schemas.microsoft.com/office/powerpoint/2010/main" val="975274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FBF1-B513-44A1-90FB-170E7EDD940B}"/>
              </a:ext>
            </a:extLst>
          </p:cNvPr>
          <p:cNvSpPr>
            <a:spLocks noGrp="1"/>
          </p:cNvSpPr>
          <p:nvPr>
            <p:ph type="title"/>
          </p:nvPr>
        </p:nvSpPr>
        <p:spPr>
          <a:xfrm>
            <a:off x="3886200" y="266700"/>
            <a:ext cx="8229600" cy="1143000"/>
          </a:xfrm>
        </p:spPr>
        <p:txBody>
          <a:bodyPr/>
          <a:lstStyle/>
          <a:p>
            <a:r>
              <a:rPr lang="en-US" dirty="0"/>
              <a:t>     Cached Thread Pool</a:t>
            </a:r>
            <a:endParaRPr lang="en-IN" dirty="0"/>
          </a:p>
        </p:txBody>
      </p:sp>
      <p:pic>
        <p:nvPicPr>
          <p:cNvPr id="5" name="Picture 4">
            <a:extLst>
              <a:ext uri="{FF2B5EF4-FFF2-40B4-BE49-F238E27FC236}">
                <a16:creationId xmlns:a16="http://schemas.microsoft.com/office/drawing/2014/main" id="{24B026A7-0561-4C91-A729-52769E30F938}"/>
              </a:ext>
            </a:extLst>
          </p:cNvPr>
          <p:cNvPicPr>
            <a:picLocks noChangeAspect="1"/>
          </p:cNvPicPr>
          <p:nvPr/>
        </p:nvPicPr>
        <p:blipFill>
          <a:blip r:embed="rId2"/>
          <a:stretch>
            <a:fillRect/>
          </a:stretch>
        </p:blipFill>
        <p:spPr>
          <a:xfrm>
            <a:off x="833502" y="1790700"/>
            <a:ext cx="16620996" cy="6324600"/>
          </a:xfrm>
          <a:prstGeom prst="rect">
            <a:avLst/>
          </a:prstGeom>
        </p:spPr>
      </p:pic>
      <p:sp>
        <p:nvSpPr>
          <p:cNvPr id="7" name="TextBox 6">
            <a:extLst>
              <a:ext uri="{FF2B5EF4-FFF2-40B4-BE49-F238E27FC236}">
                <a16:creationId xmlns:a16="http://schemas.microsoft.com/office/drawing/2014/main" id="{A9A364BD-DDF2-44F4-A443-32A510EDB5A4}"/>
              </a:ext>
            </a:extLst>
          </p:cNvPr>
          <p:cNvSpPr txBox="1"/>
          <p:nvPr/>
        </p:nvSpPr>
        <p:spPr>
          <a:xfrm>
            <a:off x="3200400" y="8572500"/>
            <a:ext cx="11734800" cy="461665"/>
          </a:xfrm>
          <a:prstGeom prst="rect">
            <a:avLst/>
          </a:prstGeom>
          <a:noFill/>
        </p:spPr>
        <p:txBody>
          <a:bodyPr wrap="square" rtlCol="0">
            <a:spAutoFit/>
          </a:bodyPr>
          <a:lstStyle/>
          <a:p>
            <a:r>
              <a:rPr lang="en-US" sz="2400" b="1" dirty="0"/>
              <a:t>Cached thread pool can cause out of memory as number of threads created are more.</a:t>
            </a:r>
            <a:endParaRPr lang="en-IN" sz="2400" b="1" dirty="0"/>
          </a:p>
        </p:txBody>
      </p:sp>
    </p:spTree>
    <p:extLst>
      <p:ext uri="{BB962C8B-B14F-4D97-AF65-F5344CB8AC3E}">
        <p14:creationId xmlns:p14="http://schemas.microsoft.com/office/powerpoint/2010/main" val="553729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C19B2-440F-475D-8C38-6F428867BB1B}"/>
              </a:ext>
            </a:extLst>
          </p:cNvPr>
          <p:cNvSpPr>
            <a:spLocks noGrp="1"/>
          </p:cNvSpPr>
          <p:nvPr>
            <p:ph type="title"/>
          </p:nvPr>
        </p:nvSpPr>
        <p:spPr>
          <a:xfrm>
            <a:off x="3429000" y="495300"/>
            <a:ext cx="8229600" cy="1143000"/>
          </a:xfrm>
        </p:spPr>
        <p:txBody>
          <a:bodyPr/>
          <a:lstStyle/>
          <a:p>
            <a:r>
              <a:rPr lang="en-US" dirty="0"/>
              <a:t>Core problem</a:t>
            </a:r>
            <a:endParaRPr lang="en-IN" dirty="0"/>
          </a:p>
        </p:txBody>
      </p:sp>
      <p:sp>
        <p:nvSpPr>
          <p:cNvPr id="3" name="Content Placeholder 2">
            <a:extLst>
              <a:ext uri="{FF2B5EF4-FFF2-40B4-BE49-F238E27FC236}">
                <a16:creationId xmlns:a16="http://schemas.microsoft.com/office/drawing/2014/main" id="{6215ED82-BA47-404A-B322-5D843D51435C}"/>
              </a:ext>
            </a:extLst>
          </p:cNvPr>
          <p:cNvSpPr>
            <a:spLocks noGrp="1"/>
          </p:cNvSpPr>
          <p:nvPr>
            <p:ph idx="1"/>
          </p:nvPr>
        </p:nvSpPr>
        <p:spPr>
          <a:xfrm>
            <a:off x="1447800" y="2781300"/>
            <a:ext cx="15392400" cy="4724400"/>
          </a:xfrm>
        </p:spPr>
        <p:txBody>
          <a:bodyPr>
            <a:normAutofit/>
          </a:bodyPr>
          <a:lstStyle/>
          <a:p>
            <a:r>
              <a:rPr lang="en-US" sz="4400" dirty="0"/>
              <a:t>Waiting threads don’t allow scaling (CPU sits idle)</a:t>
            </a:r>
          </a:p>
          <a:p>
            <a:endParaRPr lang="en-US" sz="4400" dirty="0"/>
          </a:p>
          <a:p>
            <a:r>
              <a:rPr lang="en-US" sz="4400" dirty="0"/>
              <a:t>Threads are expensive (1mb stack), can’t create too many.</a:t>
            </a:r>
          </a:p>
          <a:p>
            <a:endParaRPr lang="en-US" sz="4400" dirty="0"/>
          </a:p>
          <a:p>
            <a:r>
              <a:rPr lang="en-US" sz="4400" dirty="0"/>
              <a:t>Tasks waiting for I/O blocks the thread itself.</a:t>
            </a:r>
            <a:endParaRPr lang="en-IN" sz="4400" dirty="0"/>
          </a:p>
        </p:txBody>
      </p:sp>
    </p:spTree>
    <p:extLst>
      <p:ext uri="{BB962C8B-B14F-4D97-AF65-F5344CB8AC3E}">
        <p14:creationId xmlns:p14="http://schemas.microsoft.com/office/powerpoint/2010/main" val="961128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6744-098B-453E-8B21-5D79A6060184}"/>
              </a:ext>
            </a:extLst>
          </p:cNvPr>
          <p:cNvSpPr>
            <a:spLocks noGrp="1"/>
          </p:cNvSpPr>
          <p:nvPr>
            <p:ph type="title"/>
          </p:nvPr>
        </p:nvSpPr>
        <p:spPr>
          <a:xfrm>
            <a:off x="3429000" y="266700"/>
            <a:ext cx="9982200" cy="1143000"/>
          </a:xfrm>
        </p:spPr>
        <p:txBody>
          <a:bodyPr/>
          <a:lstStyle/>
          <a:p>
            <a:r>
              <a:rPr lang="en-US" dirty="0"/>
              <a:t>Reactive Programming</a:t>
            </a:r>
            <a:endParaRPr lang="en-IN" dirty="0"/>
          </a:p>
        </p:txBody>
      </p:sp>
      <p:pic>
        <p:nvPicPr>
          <p:cNvPr id="5" name="Content Placeholder 4">
            <a:extLst>
              <a:ext uri="{FF2B5EF4-FFF2-40B4-BE49-F238E27FC236}">
                <a16:creationId xmlns:a16="http://schemas.microsoft.com/office/drawing/2014/main" id="{5827F812-3A9F-40A8-9922-3793C223A425}"/>
              </a:ext>
            </a:extLst>
          </p:cNvPr>
          <p:cNvPicPr>
            <a:picLocks noGrp="1" noChangeAspect="1"/>
          </p:cNvPicPr>
          <p:nvPr>
            <p:ph idx="1"/>
          </p:nvPr>
        </p:nvPicPr>
        <p:blipFill>
          <a:blip r:embed="rId2"/>
          <a:stretch>
            <a:fillRect/>
          </a:stretch>
        </p:blipFill>
        <p:spPr>
          <a:xfrm>
            <a:off x="990600" y="1409700"/>
            <a:ext cx="14554200" cy="4602996"/>
          </a:xfrm>
        </p:spPr>
      </p:pic>
      <p:pic>
        <p:nvPicPr>
          <p:cNvPr id="7" name="Picture 6">
            <a:extLst>
              <a:ext uri="{FF2B5EF4-FFF2-40B4-BE49-F238E27FC236}">
                <a16:creationId xmlns:a16="http://schemas.microsoft.com/office/drawing/2014/main" id="{2C49EC64-8827-49C9-9097-D154CB4E95DE}"/>
              </a:ext>
            </a:extLst>
          </p:cNvPr>
          <p:cNvPicPr>
            <a:picLocks noChangeAspect="1"/>
          </p:cNvPicPr>
          <p:nvPr/>
        </p:nvPicPr>
        <p:blipFill>
          <a:blip r:embed="rId3"/>
          <a:stretch>
            <a:fillRect/>
          </a:stretch>
        </p:blipFill>
        <p:spPr>
          <a:xfrm>
            <a:off x="1524000" y="6300096"/>
            <a:ext cx="14020800" cy="3415675"/>
          </a:xfrm>
          <a:prstGeom prst="rect">
            <a:avLst/>
          </a:prstGeom>
        </p:spPr>
      </p:pic>
    </p:spTree>
    <p:extLst>
      <p:ext uri="{BB962C8B-B14F-4D97-AF65-F5344CB8AC3E}">
        <p14:creationId xmlns:p14="http://schemas.microsoft.com/office/powerpoint/2010/main" val="181140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E2C0-8BC0-49F8-A4A5-CB490A4632D6}"/>
              </a:ext>
            </a:extLst>
          </p:cNvPr>
          <p:cNvSpPr>
            <a:spLocks noGrp="1"/>
          </p:cNvSpPr>
          <p:nvPr>
            <p:ph type="title"/>
          </p:nvPr>
        </p:nvSpPr>
        <p:spPr>
          <a:xfrm>
            <a:off x="4876800" y="571500"/>
            <a:ext cx="8229600" cy="1143000"/>
          </a:xfrm>
        </p:spPr>
        <p:txBody>
          <a:bodyPr>
            <a:normAutofit fontScale="90000"/>
          </a:bodyPr>
          <a:lstStyle/>
          <a:p>
            <a:r>
              <a:rPr lang="en-US" dirty="0"/>
              <a:t>Problems with Reactive Programming</a:t>
            </a:r>
            <a:endParaRPr lang="en-IN" dirty="0"/>
          </a:p>
        </p:txBody>
      </p:sp>
      <p:sp>
        <p:nvSpPr>
          <p:cNvPr id="3" name="Content Placeholder 2">
            <a:extLst>
              <a:ext uri="{FF2B5EF4-FFF2-40B4-BE49-F238E27FC236}">
                <a16:creationId xmlns:a16="http://schemas.microsoft.com/office/drawing/2014/main" id="{27732F35-0DFE-4C21-A8AF-3CAFD54354E2}"/>
              </a:ext>
            </a:extLst>
          </p:cNvPr>
          <p:cNvSpPr>
            <a:spLocks noGrp="1"/>
          </p:cNvSpPr>
          <p:nvPr>
            <p:ph idx="1"/>
          </p:nvPr>
        </p:nvSpPr>
        <p:spPr>
          <a:xfrm>
            <a:off x="2133600" y="2705100"/>
            <a:ext cx="14935200" cy="6019800"/>
          </a:xfrm>
        </p:spPr>
        <p:txBody>
          <a:bodyPr>
            <a:normAutofit/>
          </a:bodyPr>
          <a:lstStyle/>
          <a:p>
            <a:r>
              <a:rPr lang="en-US" sz="4400" dirty="0"/>
              <a:t>Need to learn huge number of APIs to work with it</a:t>
            </a:r>
          </a:p>
          <a:p>
            <a:endParaRPr lang="en-US" sz="4400" dirty="0"/>
          </a:p>
          <a:p>
            <a:r>
              <a:rPr lang="en-US" sz="4400" dirty="0"/>
              <a:t>Not easy to read and understand the code.</a:t>
            </a:r>
          </a:p>
          <a:p>
            <a:pPr marL="0" indent="0">
              <a:buNone/>
            </a:pPr>
            <a:endParaRPr lang="en-US" sz="4400" dirty="0"/>
          </a:p>
          <a:p>
            <a:r>
              <a:rPr lang="en-US" sz="4400" dirty="0"/>
              <a:t>Not easy to debug</a:t>
            </a:r>
          </a:p>
        </p:txBody>
      </p:sp>
    </p:spTree>
    <p:extLst>
      <p:ext uri="{BB962C8B-B14F-4D97-AF65-F5344CB8AC3E}">
        <p14:creationId xmlns:p14="http://schemas.microsoft.com/office/powerpoint/2010/main" val="2548876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1015</TotalTime>
  <Words>1922</Words>
  <Application>Microsoft Office PowerPoint</Application>
  <PresentationFormat>Custom</PresentationFormat>
  <Paragraphs>254</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TT Rounds Condensed Italics</vt:lpstr>
      <vt:lpstr>Arial</vt:lpstr>
      <vt:lpstr>Roboto</vt:lpstr>
      <vt:lpstr>Calibri</vt:lpstr>
      <vt:lpstr>Raleway</vt:lpstr>
      <vt:lpstr>TT Rounds Condensed Bold</vt:lpstr>
      <vt:lpstr>TT Rounds Condensed</vt:lpstr>
      <vt:lpstr>Office Theme</vt:lpstr>
      <vt:lpstr>PowerPoint Presentation</vt:lpstr>
      <vt:lpstr>Use Case</vt:lpstr>
      <vt:lpstr>Use Fixed Thread Pool</vt:lpstr>
      <vt:lpstr>Problem with Fixed Thread Pool</vt:lpstr>
      <vt:lpstr>CPU idle time</vt:lpstr>
      <vt:lpstr>     Cached Thread Pool</vt:lpstr>
      <vt:lpstr>Core problem</vt:lpstr>
      <vt:lpstr>Reactive Programming</vt:lpstr>
      <vt:lpstr>Problems with Reactive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Thread It runs for 2 secs to call the service 1000 times using 37 threads and around 21 MB of memory</dc:title>
  <cp:lastModifiedBy>Nikhil Diwan</cp:lastModifiedBy>
  <cp:revision>51</cp:revision>
  <dcterms:created xsi:type="dcterms:W3CDTF">2006-08-16T00:00:00Z</dcterms:created>
  <dcterms:modified xsi:type="dcterms:W3CDTF">2025-02-19T09:12:51Z</dcterms:modified>
  <dc:identifier>DAGbHeu9MVE</dc:identifier>
</cp:coreProperties>
</file>